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5" r:id="rId1"/>
  </p:sldMasterIdLst>
  <p:notesMasterIdLst>
    <p:notesMasterId r:id="rId18"/>
  </p:notesMasterIdLst>
  <p:handoutMasterIdLst>
    <p:handoutMasterId r:id="rId19"/>
  </p:handoutMasterIdLst>
  <p:sldIdLst>
    <p:sldId id="1244" r:id="rId2"/>
    <p:sldId id="1293" r:id="rId3"/>
    <p:sldId id="1294" r:id="rId4"/>
    <p:sldId id="1268" r:id="rId5"/>
    <p:sldId id="1269" r:id="rId6"/>
    <p:sldId id="1273" r:id="rId7"/>
    <p:sldId id="1274" r:id="rId8"/>
    <p:sldId id="1271" r:id="rId9"/>
    <p:sldId id="1272" r:id="rId10"/>
    <p:sldId id="1276" r:id="rId11"/>
    <p:sldId id="1277" r:id="rId12"/>
    <p:sldId id="1280" r:id="rId13"/>
    <p:sldId id="1278" r:id="rId14"/>
    <p:sldId id="1300" r:id="rId15"/>
    <p:sldId id="1302" r:id="rId16"/>
    <p:sldId id="1303" r:id="rId17"/>
  </p:sldIdLst>
  <p:sldSz cx="12192000" cy="6858000"/>
  <p:notesSz cx="6881813" cy="10002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50">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5474"/>
    <a:srgbClr val="2159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F0C267-3AAC-456D-9BD4-B750FEDEF68C}" v="2" dt="2024-04-15T07:01:16.3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065" autoAdjust="0"/>
    <p:restoredTop sz="82334" autoAdjust="0"/>
  </p:normalViewPr>
  <p:slideViewPr>
    <p:cSldViewPr>
      <p:cViewPr varScale="1">
        <p:scale>
          <a:sx n="91" d="100"/>
          <a:sy n="91" d="100"/>
        </p:scale>
        <p:origin x="552" y="84"/>
      </p:cViewPr>
      <p:guideLst>
        <p:guide orient="horz" pos="2160"/>
        <p:guide pos="3840"/>
      </p:guideLst>
    </p:cSldViewPr>
  </p:slideViewPr>
  <p:outlineViewPr>
    <p:cViewPr>
      <p:scale>
        <a:sx n="33" d="100"/>
        <a:sy n="33" d="100"/>
      </p:scale>
      <p:origin x="258" y="21654"/>
    </p:cViewPr>
  </p:outlineViewPr>
  <p:notesTextViewPr>
    <p:cViewPr>
      <p:scale>
        <a:sx n="3" d="2"/>
        <a:sy n="3" d="2"/>
      </p:scale>
      <p:origin x="0" y="0"/>
    </p:cViewPr>
  </p:notesTextViewPr>
  <p:sorterViewPr>
    <p:cViewPr>
      <p:scale>
        <a:sx n="130" d="100"/>
        <a:sy n="130" d="100"/>
      </p:scale>
      <p:origin x="0" y="-17568"/>
    </p:cViewPr>
  </p:sorterViewPr>
  <p:notesViewPr>
    <p:cSldViewPr>
      <p:cViewPr varScale="1">
        <p:scale>
          <a:sx n="78" d="100"/>
          <a:sy n="78" d="100"/>
        </p:scale>
        <p:origin x="-3936" y="-96"/>
      </p:cViewPr>
      <p:guideLst>
        <p:guide orient="horz" pos="3150"/>
        <p:guide pos="216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 Id="rId27"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m Mason" userId="e35f47f14f91ed2a" providerId="LiveId" clId="{4CF0C267-3AAC-456D-9BD4-B750FEDEF68C}"/>
    <pc:docChg chg="undo custSel addSld delSld modSld sldOrd">
      <pc:chgData name="Jem Mason" userId="e35f47f14f91ed2a" providerId="LiveId" clId="{4CF0C267-3AAC-456D-9BD4-B750FEDEF68C}" dt="2024-04-15T08:08:58.474" v="4774" actId="6549"/>
      <pc:docMkLst>
        <pc:docMk/>
      </pc:docMkLst>
      <pc:sldChg chg="del">
        <pc:chgData name="Jem Mason" userId="e35f47f14f91ed2a" providerId="LiveId" clId="{4CF0C267-3AAC-456D-9BD4-B750FEDEF68C}" dt="2024-04-15T07:01:34.145" v="94" actId="47"/>
        <pc:sldMkLst>
          <pc:docMk/>
          <pc:sldMk cId="409640215" sldId="256"/>
        </pc:sldMkLst>
      </pc:sldChg>
      <pc:sldChg chg="del">
        <pc:chgData name="Jem Mason" userId="e35f47f14f91ed2a" providerId="LiveId" clId="{4CF0C267-3AAC-456D-9BD4-B750FEDEF68C}" dt="2024-04-15T06:50:47.116" v="0" actId="47"/>
        <pc:sldMkLst>
          <pc:docMk/>
          <pc:sldMk cId="4253345370" sldId="299"/>
        </pc:sldMkLst>
      </pc:sldChg>
      <pc:sldChg chg="del">
        <pc:chgData name="Jem Mason" userId="e35f47f14f91ed2a" providerId="LiveId" clId="{4CF0C267-3AAC-456D-9BD4-B750FEDEF68C}" dt="2024-04-15T06:50:53.331" v="6" actId="47"/>
        <pc:sldMkLst>
          <pc:docMk/>
          <pc:sldMk cId="1914755346" sldId="1240"/>
        </pc:sldMkLst>
      </pc:sldChg>
      <pc:sldChg chg="del">
        <pc:chgData name="Jem Mason" userId="e35f47f14f91ed2a" providerId="LiveId" clId="{4CF0C267-3AAC-456D-9BD4-B750FEDEF68C}" dt="2024-04-15T06:50:54.147" v="7" actId="47"/>
        <pc:sldMkLst>
          <pc:docMk/>
          <pc:sldMk cId="1294259214" sldId="1241"/>
        </pc:sldMkLst>
      </pc:sldChg>
      <pc:sldChg chg="addSp delSp modSp mod ord">
        <pc:chgData name="Jem Mason" userId="e35f47f14f91ed2a" providerId="LiveId" clId="{4CF0C267-3AAC-456D-9BD4-B750FEDEF68C}" dt="2024-04-15T08:03:17.599" v="4668" actId="20577"/>
        <pc:sldMkLst>
          <pc:docMk/>
          <pc:sldMk cId="3561788818" sldId="1244"/>
        </pc:sldMkLst>
        <pc:spChg chg="mod">
          <ac:chgData name="Jem Mason" userId="e35f47f14f91ed2a" providerId="LiveId" clId="{4CF0C267-3AAC-456D-9BD4-B750FEDEF68C}" dt="2024-04-15T08:03:17.599" v="4668" actId="20577"/>
          <ac:spMkLst>
            <pc:docMk/>
            <pc:sldMk cId="3561788818" sldId="1244"/>
            <ac:spMk id="2" creationId="{9A2E6A4A-5092-447F-905B-619F5A5A7333}"/>
          </ac:spMkLst>
        </pc:spChg>
        <pc:spChg chg="add mod">
          <ac:chgData name="Jem Mason" userId="e35f47f14f91ed2a" providerId="LiveId" clId="{4CF0C267-3AAC-456D-9BD4-B750FEDEF68C}" dt="2024-04-15T07:04:19.976" v="217" actId="1076"/>
          <ac:spMkLst>
            <pc:docMk/>
            <pc:sldMk cId="3561788818" sldId="1244"/>
            <ac:spMk id="7" creationId="{17FFFF1B-D67B-C03D-02A9-AEC5853964A3}"/>
          </ac:spMkLst>
        </pc:spChg>
        <pc:picChg chg="add mod">
          <ac:chgData name="Jem Mason" userId="e35f47f14f91ed2a" providerId="LiveId" clId="{4CF0C267-3AAC-456D-9BD4-B750FEDEF68C}" dt="2024-04-15T07:04:12.515" v="215" actId="1076"/>
          <ac:picMkLst>
            <pc:docMk/>
            <pc:sldMk cId="3561788818" sldId="1244"/>
            <ac:picMk id="3" creationId="{3154CA72-D43D-7BAF-C0EC-827C34CEDCC7}"/>
          </ac:picMkLst>
        </pc:picChg>
        <pc:picChg chg="del">
          <ac:chgData name="Jem Mason" userId="e35f47f14f91ed2a" providerId="LiveId" clId="{4CF0C267-3AAC-456D-9BD4-B750FEDEF68C}" dt="2024-04-15T07:00:40.238" v="84" actId="478"/>
          <ac:picMkLst>
            <pc:docMk/>
            <pc:sldMk cId="3561788818" sldId="1244"/>
            <ac:picMk id="5" creationId="{0F88486F-32AC-004F-6857-249B5A7BAD26}"/>
          </ac:picMkLst>
        </pc:picChg>
        <pc:picChg chg="del mod">
          <ac:chgData name="Jem Mason" userId="e35f47f14f91ed2a" providerId="LiveId" clId="{4CF0C267-3AAC-456D-9BD4-B750FEDEF68C}" dt="2024-04-15T07:04:37.505" v="219" actId="478"/>
          <ac:picMkLst>
            <pc:docMk/>
            <pc:sldMk cId="3561788818" sldId="1244"/>
            <ac:picMk id="6" creationId="{5F1A5E3E-A9E3-14E5-3212-E0E7D8DDB0A2}"/>
          </ac:picMkLst>
        </pc:picChg>
      </pc:sldChg>
      <pc:sldChg chg="del">
        <pc:chgData name="Jem Mason" userId="e35f47f14f91ed2a" providerId="LiveId" clId="{4CF0C267-3AAC-456D-9BD4-B750FEDEF68C}" dt="2024-04-15T06:58:30.537" v="35" actId="47"/>
        <pc:sldMkLst>
          <pc:docMk/>
          <pc:sldMk cId="147130100" sldId="1245"/>
        </pc:sldMkLst>
      </pc:sldChg>
      <pc:sldChg chg="del">
        <pc:chgData name="Jem Mason" userId="e35f47f14f91ed2a" providerId="LiveId" clId="{4CF0C267-3AAC-456D-9BD4-B750FEDEF68C}" dt="2024-04-15T06:58:25.371" v="31" actId="47"/>
        <pc:sldMkLst>
          <pc:docMk/>
          <pc:sldMk cId="2600598004" sldId="1246"/>
        </pc:sldMkLst>
      </pc:sldChg>
      <pc:sldChg chg="del">
        <pc:chgData name="Jem Mason" userId="e35f47f14f91ed2a" providerId="LiveId" clId="{4CF0C267-3AAC-456D-9BD4-B750FEDEF68C}" dt="2024-04-15T06:58:17.909" v="27" actId="47"/>
        <pc:sldMkLst>
          <pc:docMk/>
          <pc:sldMk cId="776797544" sldId="1247"/>
        </pc:sldMkLst>
      </pc:sldChg>
      <pc:sldChg chg="del">
        <pc:chgData name="Jem Mason" userId="e35f47f14f91ed2a" providerId="LiveId" clId="{4CF0C267-3AAC-456D-9BD4-B750FEDEF68C}" dt="2024-04-15T06:58:05.631" v="25" actId="47"/>
        <pc:sldMkLst>
          <pc:docMk/>
          <pc:sldMk cId="2605066209" sldId="1248"/>
        </pc:sldMkLst>
      </pc:sldChg>
      <pc:sldChg chg="del">
        <pc:chgData name="Jem Mason" userId="e35f47f14f91ed2a" providerId="LiveId" clId="{4CF0C267-3AAC-456D-9BD4-B750FEDEF68C}" dt="2024-04-15T06:57:30.317" v="21" actId="47"/>
        <pc:sldMkLst>
          <pc:docMk/>
          <pc:sldMk cId="2720885889" sldId="1249"/>
        </pc:sldMkLst>
      </pc:sldChg>
      <pc:sldChg chg="del">
        <pc:chgData name="Jem Mason" userId="e35f47f14f91ed2a" providerId="LiveId" clId="{4CF0C267-3AAC-456D-9BD4-B750FEDEF68C}" dt="2024-04-15T06:57:05.204" v="14" actId="47"/>
        <pc:sldMkLst>
          <pc:docMk/>
          <pc:sldMk cId="3495240047" sldId="1250"/>
        </pc:sldMkLst>
      </pc:sldChg>
      <pc:sldChg chg="del">
        <pc:chgData name="Jem Mason" userId="e35f47f14f91ed2a" providerId="LiveId" clId="{4CF0C267-3AAC-456D-9BD4-B750FEDEF68C}" dt="2024-04-15T06:51:45.409" v="11" actId="47"/>
        <pc:sldMkLst>
          <pc:docMk/>
          <pc:sldMk cId="3589661508" sldId="1251"/>
        </pc:sldMkLst>
      </pc:sldChg>
      <pc:sldChg chg="del">
        <pc:chgData name="Jem Mason" userId="e35f47f14f91ed2a" providerId="LiveId" clId="{4CF0C267-3AAC-456D-9BD4-B750FEDEF68C}" dt="2024-04-15T06:57:27.750" v="20" actId="47"/>
        <pc:sldMkLst>
          <pc:docMk/>
          <pc:sldMk cId="349768604" sldId="1252"/>
        </pc:sldMkLst>
      </pc:sldChg>
      <pc:sldChg chg="del">
        <pc:chgData name="Jem Mason" userId="e35f47f14f91ed2a" providerId="LiveId" clId="{4CF0C267-3AAC-456D-9BD4-B750FEDEF68C}" dt="2024-04-15T06:57:03.439" v="13" actId="47"/>
        <pc:sldMkLst>
          <pc:docMk/>
          <pc:sldMk cId="3652194838" sldId="1253"/>
        </pc:sldMkLst>
      </pc:sldChg>
      <pc:sldChg chg="del">
        <pc:chgData name="Jem Mason" userId="e35f47f14f91ed2a" providerId="LiveId" clId="{4CF0C267-3AAC-456D-9BD4-B750FEDEF68C}" dt="2024-04-15T06:51:44.733" v="10" actId="47"/>
        <pc:sldMkLst>
          <pc:docMk/>
          <pc:sldMk cId="4235892880" sldId="1254"/>
        </pc:sldMkLst>
      </pc:sldChg>
      <pc:sldChg chg="del">
        <pc:chgData name="Jem Mason" userId="e35f47f14f91ed2a" providerId="LiveId" clId="{4CF0C267-3AAC-456D-9BD4-B750FEDEF68C}" dt="2024-04-15T06:58:24.060" v="30" actId="47"/>
        <pc:sldMkLst>
          <pc:docMk/>
          <pc:sldMk cId="1566996630" sldId="1255"/>
        </pc:sldMkLst>
      </pc:sldChg>
      <pc:sldChg chg="del">
        <pc:chgData name="Jem Mason" userId="e35f47f14f91ed2a" providerId="LiveId" clId="{4CF0C267-3AAC-456D-9BD4-B750FEDEF68C}" dt="2024-04-15T06:58:15.785" v="26" actId="47"/>
        <pc:sldMkLst>
          <pc:docMk/>
          <pc:sldMk cId="959491863" sldId="1256"/>
        </pc:sldMkLst>
      </pc:sldChg>
      <pc:sldChg chg="del">
        <pc:chgData name="Jem Mason" userId="e35f47f14f91ed2a" providerId="LiveId" clId="{4CF0C267-3AAC-456D-9BD4-B750FEDEF68C}" dt="2024-04-15T06:58:29.138" v="34" actId="47"/>
        <pc:sldMkLst>
          <pc:docMk/>
          <pc:sldMk cId="3391477993" sldId="1257"/>
        </pc:sldMkLst>
      </pc:sldChg>
      <pc:sldChg chg="del">
        <pc:chgData name="Jem Mason" userId="e35f47f14f91ed2a" providerId="LiveId" clId="{4CF0C267-3AAC-456D-9BD4-B750FEDEF68C}" dt="2024-04-15T06:50:52.074" v="4" actId="47"/>
        <pc:sldMkLst>
          <pc:docMk/>
          <pc:sldMk cId="1057750488" sldId="1258"/>
        </pc:sldMkLst>
      </pc:sldChg>
      <pc:sldChg chg="del">
        <pc:chgData name="Jem Mason" userId="e35f47f14f91ed2a" providerId="LiveId" clId="{4CF0C267-3AAC-456D-9BD4-B750FEDEF68C}" dt="2024-04-15T06:50:49.610" v="1" actId="47"/>
        <pc:sldMkLst>
          <pc:docMk/>
          <pc:sldMk cId="2803322538" sldId="1259"/>
        </pc:sldMkLst>
      </pc:sldChg>
      <pc:sldChg chg="del">
        <pc:chgData name="Jem Mason" userId="e35f47f14f91ed2a" providerId="LiveId" clId="{4CF0C267-3AAC-456D-9BD4-B750FEDEF68C}" dt="2024-04-15T06:57:53.499" v="23" actId="47"/>
        <pc:sldMkLst>
          <pc:docMk/>
          <pc:sldMk cId="4022597431" sldId="1263"/>
        </pc:sldMkLst>
      </pc:sldChg>
      <pc:sldChg chg="del">
        <pc:chgData name="Jem Mason" userId="e35f47f14f91ed2a" providerId="LiveId" clId="{4CF0C267-3AAC-456D-9BD4-B750FEDEF68C}" dt="2024-04-15T06:58:31.923" v="36" actId="47"/>
        <pc:sldMkLst>
          <pc:docMk/>
          <pc:sldMk cId="2399488664" sldId="1267"/>
        </pc:sldMkLst>
      </pc:sldChg>
      <pc:sldChg chg="modSp mod">
        <pc:chgData name="Jem Mason" userId="e35f47f14f91ed2a" providerId="LiveId" clId="{4CF0C267-3AAC-456D-9BD4-B750FEDEF68C}" dt="2024-04-15T07:05:08.690" v="242" actId="20577"/>
        <pc:sldMkLst>
          <pc:docMk/>
          <pc:sldMk cId="603206865" sldId="1268"/>
        </pc:sldMkLst>
        <pc:spChg chg="mod">
          <ac:chgData name="Jem Mason" userId="e35f47f14f91ed2a" providerId="LiveId" clId="{4CF0C267-3AAC-456D-9BD4-B750FEDEF68C}" dt="2024-04-15T07:05:08.690" v="242" actId="20577"/>
          <ac:spMkLst>
            <pc:docMk/>
            <pc:sldMk cId="603206865" sldId="1268"/>
            <ac:spMk id="2" creationId="{00000000-0000-0000-0000-000000000000}"/>
          </ac:spMkLst>
        </pc:spChg>
      </pc:sldChg>
      <pc:sldChg chg="del">
        <pc:chgData name="Jem Mason" userId="e35f47f14f91ed2a" providerId="LiveId" clId="{4CF0C267-3AAC-456D-9BD4-B750FEDEF68C}" dt="2024-04-15T06:51:01.993" v="8" actId="47"/>
        <pc:sldMkLst>
          <pc:docMk/>
          <pc:sldMk cId="1789006164" sldId="1270"/>
        </pc:sldMkLst>
      </pc:sldChg>
      <pc:sldChg chg="del">
        <pc:chgData name="Jem Mason" userId="e35f47f14f91ed2a" providerId="LiveId" clId="{4CF0C267-3AAC-456D-9BD4-B750FEDEF68C}" dt="2024-04-15T06:56:16.830" v="12" actId="47"/>
        <pc:sldMkLst>
          <pc:docMk/>
          <pc:sldMk cId="2321432859" sldId="1275"/>
        </pc:sldMkLst>
      </pc:sldChg>
      <pc:sldChg chg="del">
        <pc:chgData name="Jem Mason" userId="e35f47f14f91ed2a" providerId="LiveId" clId="{4CF0C267-3AAC-456D-9BD4-B750FEDEF68C}" dt="2024-04-15T06:57:07.318" v="15" actId="47"/>
        <pc:sldMkLst>
          <pc:docMk/>
          <pc:sldMk cId="3359918617" sldId="1279"/>
        </pc:sldMkLst>
      </pc:sldChg>
      <pc:sldChg chg="ord">
        <pc:chgData name="Jem Mason" userId="e35f47f14f91ed2a" providerId="LiveId" clId="{4CF0C267-3AAC-456D-9BD4-B750FEDEF68C}" dt="2024-04-15T07:10:22.005" v="264"/>
        <pc:sldMkLst>
          <pc:docMk/>
          <pc:sldMk cId="1170239876" sldId="1280"/>
        </pc:sldMkLst>
      </pc:sldChg>
      <pc:sldChg chg="del">
        <pc:chgData name="Jem Mason" userId="e35f47f14f91ed2a" providerId="LiveId" clId="{4CF0C267-3AAC-456D-9BD4-B750FEDEF68C}" dt="2024-04-15T06:57:23.981" v="17" actId="47"/>
        <pc:sldMkLst>
          <pc:docMk/>
          <pc:sldMk cId="3691856784" sldId="1281"/>
        </pc:sldMkLst>
      </pc:sldChg>
      <pc:sldChg chg="del">
        <pc:chgData name="Jem Mason" userId="e35f47f14f91ed2a" providerId="LiveId" clId="{4CF0C267-3AAC-456D-9BD4-B750FEDEF68C}" dt="2024-04-15T06:57:24.769" v="18" actId="47"/>
        <pc:sldMkLst>
          <pc:docMk/>
          <pc:sldMk cId="3244069003" sldId="1282"/>
        </pc:sldMkLst>
      </pc:sldChg>
      <pc:sldChg chg="del">
        <pc:chgData name="Jem Mason" userId="e35f47f14f91ed2a" providerId="LiveId" clId="{4CF0C267-3AAC-456D-9BD4-B750FEDEF68C}" dt="2024-04-15T06:57:25.980" v="19" actId="47"/>
        <pc:sldMkLst>
          <pc:docMk/>
          <pc:sldMk cId="2929029856" sldId="1283"/>
        </pc:sldMkLst>
      </pc:sldChg>
      <pc:sldChg chg="del">
        <pc:chgData name="Jem Mason" userId="e35f47f14f91ed2a" providerId="LiveId" clId="{4CF0C267-3AAC-456D-9BD4-B750FEDEF68C}" dt="2024-04-15T06:57:23.228" v="16" actId="47"/>
        <pc:sldMkLst>
          <pc:docMk/>
          <pc:sldMk cId="735723035" sldId="1284"/>
        </pc:sldMkLst>
      </pc:sldChg>
      <pc:sldChg chg="del">
        <pc:chgData name="Jem Mason" userId="e35f47f14f91ed2a" providerId="LiveId" clId="{4CF0C267-3AAC-456D-9BD4-B750FEDEF68C}" dt="2024-04-15T07:08:47.607" v="259" actId="47"/>
        <pc:sldMkLst>
          <pc:docMk/>
          <pc:sldMk cId="194164354" sldId="1285"/>
        </pc:sldMkLst>
      </pc:sldChg>
      <pc:sldChg chg="del">
        <pc:chgData name="Jem Mason" userId="e35f47f14f91ed2a" providerId="LiveId" clId="{4CF0C267-3AAC-456D-9BD4-B750FEDEF68C}" dt="2024-04-15T06:57:31.009" v="22" actId="47"/>
        <pc:sldMkLst>
          <pc:docMk/>
          <pc:sldMk cId="3431904736" sldId="1286"/>
        </pc:sldMkLst>
      </pc:sldChg>
      <pc:sldChg chg="del">
        <pc:chgData name="Jem Mason" userId="e35f47f14f91ed2a" providerId="LiveId" clId="{4CF0C267-3AAC-456D-9BD4-B750FEDEF68C}" dt="2024-04-15T07:08:50.835" v="260" actId="47"/>
        <pc:sldMkLst>
          <pc:docMk/>
          <pc:sldMk cId="10907153" sldId="1287"/>
        </pc:sldMkLst>
      </pc:sldChg>
      <pc:sldChg chg="del">
        <pc:chgData name="Jem Mason" userId="e35f47f14f91ed2a" providerId="LiveId" clId="{4CF0C267-3AAC-456D-9BD4-B750FEDEF68C}" dt="2024-04-15T06:58:33.424" v="37" actId="47"/>
        <pc:sldMkLst>
          <pc:docMk/>
          <pc:sldMk cId="975394516" sldId="1288"/>
        </pc:sldMkLst>
      </pc:sldChg>
      <pc:sldChg chg="del">
        <pc:chgData name="Jem Mason" userId="e35f47f14f91ed2a" providerId="LiveId" clId="{4CF0C267-3AAC-456D-9BD4-B750FEDEF68C}" dt="2024-04-15T06:58:26.944" v="32" actId="47"/>
        <pc:sldMkLst>
          <pc:docMk/>
          <pc:sldMk cId="55149657" sldId="1289"/>
        </pc:sldMkLst>
      </pc:sldChg>
      <pc:sldChg chg="del">
        <pc:chgData name="Jem Mason" userId="e35f47f14f91ed2a" providerId="LiveId" clId="{4CF0C267-3AAC-456D-9BD4-B750FEDEF68C}" dt="2024-04-15T06:58:28.143" v="33" actId="47"/>
        <pc:sldMkLst>
          <pc:docMk/>
          <pc:sldMk cId="204299358" sldId="1290"/>
        </pc:sldMkLst>
      </pc:sldChg>
      <pc:sldChg chg="del">
        <pc:chgData name="Jem Mason" userId="e35f47f14f91ed2a" providerId="LiveId" clId="{4CF0C267-3AAC-456D-9BD4-B750FEDEF68C}" dt="2024-04-15T06:58:19.974" v="28" actId="47"/>
        <pc:sldMkLst>
          <pc:docMk/>
          <pc:sldMk cId="1411206574" sldId="1291"/>
        </pc:sldMkLst>
      </pc:sldChg>
      <pc:sldChg chg="del">
        <pc:chgData name="Jem Mason" userId="e35f47f14f91ed2a" providerId="LiveId" clId="{4CF0C267-3AAC-456D-9BD4-B750FEDEF68C}" dt="2024-04-15T06:58:23.100" v="29" actId="47"/>
        <pc:sldMkLst>
          <pc:docMk/>
          <pc:sldMk cId="462165029" sldId="1292"/>
        </pc:sldMkLst>
      </pc:sldChg>
      <pc:sldChg chg="modSp mod ord">
        <pc:chgData name="Jem Mason" userId="e35f47f14f91ed2a" providerId="LiveId" clId="{4CF0C267-3AAC-456D-9BD4-B750FEDEF68C}" dt="2024-04-15T08:03:31.123" v="4669" actId="20577"/>
        <pc:sldMkLst>
          <pc:docMk/>
          <pc:sldMk cId="2674804716" sldId="1293"/>
        </pc:sldMkLst>
        <pc:spChg chg="mod">
          <ac:chgData name="Jem Mason" userId="e35f47f14f91ed2a" providerId="LiveId" clId="{4CF0C267-3AAC-456D-9BD4-B750FEDEF68C}" dt="2024-04-15T08:03:31.123" v="4669" actId="20577"/>
          <ac:spMkLst>
            <pc:docMk/>
            <pc:sldMk cId="2674804716" sldId="1293"/>
            <ac:spMk id="3" creationId="{00000000-0000-0000-0000-000000000000}"/>
          </ac:spMkLst>
        </pc:spChg>
      </pc:sldChg>
      <pc:sldChg chg="ord">
        <pc:chgData name="Jem Mason" userId="e35f47f14f91ed2a" providerId="LiveId" clId="{4CF0C267-3AAC-456D-9BD4-B750FEDEF68C}" dt="2024-04-15T07:06:12.842" v="258"/>
        <pc:sldMkLst>
          <pc:docMk/>
          <pc:sldMk cId="653984301" sldId="1294"/>
        </pc:sldMkLst>
      </pc:sldChg>
      <pc:sldChg chg="del">
        <pc:chgData name="Jem Mason" userId="e35f47f14f91ed2a" providerId="LiveId" clId="{4CF0C267-3AAC-456D-9BD4-B750FEDEF68C}" dt="2024-04-15T06:58:46.716" v="38" actId="47"/>
        <pc:sldMkLst>
          <pc:docMk/>
          <pc:sldMk cId="174948100" sldId="1295"/>
        </pc:sldMkLst>
      </pc:sldChg>
      <pc:sldChg chg="del">
        <pc:chgData name="Jem Mason" userId="e35f47f14f91ed2a" providerId="LiveId" clId="{4CF0C267-3AAC-456D-9BD4-B750FEDEF68C}" dt="2024-04-15T06:51:28.606" v="9" actId="47"/>
        <pc:sldMkLst>
          <pc:docMk/>
          <pc:sldMk cId="3845907522" sldId="1296"/>
        </pc:sldMkLst>
      </pc:sldChg>
      <pc:sldChg chg="del">
        <pc:chgData name="Jem Mason" userId="e35f47f14f91ed2a" providerId="LiveId" clId="{4CF0C267-3AAC-456D-9BD4-B750FEDEF68C}" dt="2024-04-15T06:50:50.846" v="2" actId="47"/>
        <pc:sldMkLst>
          <pc:docMk/>
          <pc:sldMk cId="2183883284" sldId="1297"/>
        </pc:sldMkLst>
      </pc:sldChg>
      <pc:sldChg chg="del">
        <pc:chgData name="Jem Mason" userId="e35f47f14f91ed2a" providerId="LiveId" clId="{4CF0C267-3AAC-456D-9BD4-B750FEDEF68C}" dt="2024-04-15T06:50:51.302" v="3" actId="47"/>
        <pc:sldMkLst>
          <pc:docMk/>
          <pc:sldMk cId="2801879556" sldId="1298"/>
        </pc:sldMkLst>
      </pc:sldChg>
      <pc:sldChg chg="del">
        <pc:chgData name="Jem Mason" userId="e35f47f14f91ed2a" providerId="LiveId" clId="{4CF0C267-3AAC-456D-9BD4-B750FEDEF68C}" dt="2024-04-15T06:50:52.546" v="5" actId="47"/>
        <pc:sldMkLst>
          <pc:docMk/>
          <pc:sldMk cId="1222312423" sldId="1299"/>
        </pc:sldMkLst>
      </pc:sldChg>
      <pc:sldChg chg="addSp delSp modSp add del mod">
        <pc:chgData name="Jem Mason" userId="e35f47f14f91ed2a" providerId="LiveId" clId="{4CF0C267-3AAC-456D-9BD4-B750FEDEF68C}" dt="2024-04-15T07:23:27.749" v="445" actId="47"/>
        <pc:sldMkLst>
          <pc:docMk/>
          <pc:sldMk cId="1698673453" sldId="1301"/>
        </pc:sldMkLst>
        <pc:spChg chg="del mod">
          <ac:chgData name="Jem Mason" userId="e35f47f14f91ed2a" providerId="LiveId" clId="{4CF0C267-3AAC-456D-9BD4-B750FEDEF68C}" dt="2024-04-15T07:15:25.368" v="275" actId="478"/>
          <ac:spMkLst>
            <pc:docMk/>
            <pc:sldMk cId="1698673453" sldId="1301"/>
            <ac:spMk id="2" creationId="{00000000-0000-0000-0000-000000000000}"/>
          </ac:spMkLst>
        </pc:spChg>
        <pc:spChg chg="del">
          <ac:chgData name="Jem Mason" userId="e35f47f14f91ed2a" providerId="LiveId" clId="{4CF0C267-3AAC-456D-9BD4-B750FEDEF68C}" dt="2024-04-15T07:15:08.949" v="267" actId="478"/>
          <ac:spMkLst>
            <pc:docMk/>
            <pc:sldMk cId="1698673453" sldId="1301"/>
            <ac:spMk id="3" creationId="{879CB4D8-8661-9147-E42B-EF520ECA0401}"/>
          </ac:spMkLst>
        </pc:spChg>
        <pc:spChg chg="del">
          <ac:chgData name="Jem Mason" userId="e35f47f14f91ed2a" providerId="LiveId" clId="{4CF0C267-3AAC-456D-9BD4-B750FEDEF68C}" dt="2024-04-15T07:15:17.878" v="271" actId="478"/>
          <ac:spMkLst>
            <pc:docMk/>
            <pc:sldMk cId="1698673453" sldId="1301"/>
            <ac:spMk id="5" creationId="{930A8D91-579D-3EC5-190C-C1EB617D1F90}"/>
          </ac:spMkLst>
        </pc:spChg>
        <pc:spChg chg="del">
          <ac:chgData name="Jem Mason" userId="e35f47f14f91ed2a" providerId="LiveId" clId="{4CF0C267-3AAC-456D-9BD4-B750FEDEF68C}" dt="2024-04-15T07:15:22.450" v="274" actId="478"/>
          <ac:spMkLst>
            <pc:docMk/>
            <pc:sldMk cId="1698673453" sldId="1301"/>
            <ac:spMk id="7" creationId="{931C0B0B-1B64-62CB-8204-A88DFD085355}"/>
          </ac:spMkLst>
        </pc:spChg>
        <pc:spChg chg="del">
          <ac:chgData name="Jem Mason" userId="e35f47f14f91ed2a" providerId="LiveId" clId="{4CF0C267-3AAC-456D-9BD4-B750FEDEF68C}" dt="2024-04-15T07:15:05.830" v="266" actId="478"/>
          <ac:spMkLst>
            <pc:docMk/>
            <pc:sldMk cId="1698673453" sldId="1301"/>
            <ac:spMk id="10" creationId="{0D3E8648-40D8-08C2-8BCB-B81B14813D8C}"/>
          </ac:spMkLst>
        </pc:spChg>
        <pc:spChg chg="add mod">
          <ac:chgData name="Jem Mason" userId="e35f47f14f91ed2a" providerId="LiveId" clId="{4CF0C267-3AAC-456D-9BD4-B750FEDEF68C}" dt="2024-04-15T07:21:34.856" v="436" actId="255"/>
          <ac:spMkLst>
            <pc:docMk/>
            <pc:sldMk cId="1698673453" sldId="1301"/>
            <ac:spMk id="14" creationId="{4EDF41CE-14CD-541C-2351-5DE3D0AC530F}"/>
          </ac:spMkLst>
        </pc:spChg>
        <pc:picChg chg="del">
          <ac:chgData name="Jem Mason" userId="e35f47f14f91ed2a" providerId="LiveId" clId="{4CF0C267-3AAC-456D-9BD4-B750FEDEF68C}" dt="2024-04-15T07:15:19.043" v="272" actId="478"/>
          <ac:picMkLst>
            <pc:docMk/>
            <pc:sldMk cId="1698673453" sldId="1301"/>
            <ac:picMk id="6" creationId="{5239E488-AEF9-465C-9F66-469B96CAD3CD}"/>
          </ac:picMkLst>
        </pc:picChg>
        <pc:picChg chg="del">
          <ac:chgData name="Jem Mason" userId="e35f47f14f91ed2a" providerId="LiveId" clId="{4CF0C267-3AAC-456D-9BD4-B750FEDEF68C}" dt="2024-04-15T07:15:11.471" v="268" actId="478"/>
          <ac:picMkLst>
            <pc:docMk/>
            <pc:sldMk cId="1698673453" sldId="1301"/>
            <ac:picMk id="11" creationId="{5B7DC6BF-A4C7-ACD4-5859-7AFFE65431F3}"/>
          </ac:picMkLst>
        </pc:picChg>
        <pc:picChg chg="del">
          <ac:chgData name="Jem Mason" userId="e35f47f14f91ed2a" providerId="LiveId" clId="{4CF0C267-3AAC-456D-9BD4-B750FEDEF68C}" dt="2024-04-15T07:15:20.320" v="273" actId="478"/>
          <ac:picMkLst>
            <pc:docMk/>
            <pc:sldMk cId="1698673453" sldId="1301"/>
            <ac:picMk id="12" creationId="{0958FF88-E6B5-4186-D163-EE36D5A81CD5}"/>
          </ac:picMkLst>
        </pc:picChg>
        <pc:picChg chg="del">
          <ac:chgData name="Jem Mason" userId="e35f47f14f91ed2a" providerId="LiveId" clId="{4CF0C267-3AAC-456D-9BD4-B750FEDEF68C}" dt="2024-04-15T07:15:16.448" v="270" actId="478"/>
          <ac:picMkLst>
            <pc:docMk/>
            <pc:sldMk cId="1698673453" sldId="1301"/>
            <ac:picMk id="13" creationId="{2EF54AA1-A1AA-0C6A-F935-91C6B2F8355F}"/>
          </ac:picMkLst>
        </pc:picChg>
      </pc:sldChg>
      <pc:sldChg chg="del">
        <pc:chgData name="Jem Mason" userId="e35f47f14f91ed2a" providerId="LiveId" clId="{4CF0C267-3AAC-456D-9BD4-B750FEDEF68C}" dt="2024-04-15T06:57:54.495" v="24" actId="47"/>
        <pc:sldMkLst>
          <pc:docMk/>
          <pc:sldMk cId="2429619809" sldId="1301"/>
        </pc:sldMkLst>
      </pc:sldChg>
      <pc:sldChg chg="new del">
        <pc:chgData name="Jem Mason" userId="e35f47f14f91ed2a" providerId="LiveId" clId="{4CF0C267-3AAC-456D-9BD4-B750FEDEF68C}" dt="2024-04-15T07:22:23.444" v="438" actId="680"/>
        <pc:sldMkLst>
          <pc:docMk/>
          <pc:sldMk cId="1781474550" sldId="1302"/>
        </pc:sldMkLst>
      </pc:sldChg>
      <pc:sldChg chg="modSp add mod">
        <pc:chgData name="Jem Mason" userId="e35f47f14f91ed2a" providerId="LiveId" clId="{4CF0C267-3AAC-456D-9BD4-B750FEDEF68C}" dt="2024-04-15T08:06:06.470" v="4673" actId="20577"/>
        <pc:sldMkLst>
          <pc:docMk/>
          <pc:sldMk cId="2400166102" sldId="1302"/>
        </pc:sldMkLst>
        <pc:spChg chg="mod">
          <ac:chgData name="Jem Mason" userId="e35f47f14f91ed2a" providerId="LiveId" clId="{4CF0C267-3AAC-456D-9BD4-B750FEDEF68C}" dt="2024-04-15T08:06:06.470" v="4673" actId="20577"/>
          <ac:spMkLst>
            <pc:docMk/>
            <pc:sldMk cId="2400166102" sldId="1302"/>
            <ac:spMk id="14" creationId="{4EDF41CE-14CD-541C-2351-5DE3D0AC530F}"/>
          </ac:spMkLst>
        </pc:spChg>
      </pc:sldChg>
      <pc:sldChg chg="add del">
        <pc:chgData name="Jem Mason" userId="e35f47f14f91ed2a" providerId="LiveId" clId="{4CF0C267-3AAC-456D-9BD4-B750FEDEF68C}" dt="2024-04-15T07:23:23.458" v="444" actId="2696"/>
        <pc:sldMkLst>
          <pc:docMk/>
          <pc:sldMk cId="3087541529" sldId="1303"/>
        </pc:sldMkLst>
      </pc:sldChg>
      <pc:sldChg chg="modSp add mod">
        <pc:chgData name="Jem Mason" userId="e35f47f14f91ed2a" providerId="LiveId" clId="{4CF0C267-3AAC-456D-9BD4-B750FEDEF68C}" dt="2024-04-15T08:08:58.474" v="4774" actId="6549"/>
        <pc:sldMkLst>
          <pc:docMk/>
          <pc:sldMk cId="4058051254" sldId="1303"/>
        </pc:sldMkLst>
        <pc:spChg chg="mod">
          <ac:chgData name="Jem Mason" userId="e35f47f14f91ed2a" providerId="LiveId" clId="{4CF0C267-3AAC-456D-9BD4-B750FEDEF68C}" dt="2024-04-15T08:08:58.474" v="4774" actId="6549"/>
          <ac:spMkLst>
            <pc:docMk/>
            <pc:sldMk cId="4058051254" sldId="1303"/>
            <ac:spMk id="14" creationId="{4EDF41CE-14CD-541C-2351-5DE3D0AC530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1879"/>
          </a:xfrm>
          <a:prstGeom prst="rect">
            <a:avLst/>
          </a:prstGeom>
        </p:spPr>
        <p:txBody>
          <a:bodyPr vert="horz" lIns="96478" tIns="48239" rIns="96478" bIns="48239" rtlCol="0"/>
          <a:lstStyle>
            <a:lvl1pPr algn="l">
              <a:defRPr sz="1300"/>
            </a:lvl1pPr>
          </a:lstStyle>
          <a:p>
            <a:endParaRPr lang="en-GB"/>
          </a:p>
        </p:txBody>
      </p:sp>
      <p:sp>
        <p:nvSpPr>
          <p:cNvPr id="3" name="Date Placeholder 2"/>
          <p:cNvSpPr>
            <a:spLocks noGrp="1"/>
          </p:cNvSpPr>
          <p:nvPr>
            <p:ph type="dt" sz="quarter" idx="1"/>
          </p:nvPr>
        </p:nvSpPr>
        <p:spPr>
          <a:xfrm>
            <a:off x="3898102" y="0"/>
            <a:ext cx="2982119" cy="501879"/>
          </a:xfrm>
          <a:prstGeom prst="rect">
            <a:avLst/>
          </a:prstGeom>
        </p:spPr>
        <p:txBody>
          <a:bodyPr vert="horz" lIns="96478" tIns="48239" rIns="96478" bIns="48239" rtlCol="0"/>
          <a:lstStyle>
            <a:lvl1pPr algn="r">
              <a:defRPr sz="1300"/>
            </a:lvl1pPr>
          </a:lstStyle>
          <a:p>
            <a:fld id="{C169C713-4676-4BF2-82C4-F416BF80FE4C}" type="datetimeFigureOut">
              <a:rPr lang="en-GB" smtClean="0"/>
              <a:t>15/04/2024</a:t>
            </a:fld>
            <a:endParaRPr lang="en-GB"/>
          </a:p>
        </p:txBody>
      </p:sp>
      <p:sp>
        <p:nvSpPr>
          <p:cNvPr id="4" name="Footer Placeholder 3"/>
          <p:cNvSpPr>
            <a:spLocks noGrp="1"/>
          </p:cNvSpPr>
          <p:nvPr>
            <p:ph type="ftr" sz="quarter" idx="2"/>
          </p:nvPr>
        </p:nvSpPr>
        <p:spPr>
          <a:xfrm>
            <a:off x="0" y="9500961"/>
            <a:ext cx="2982119" cy="501878"/>
          </a:xfrm>
          <a:prstGeom prst="rect">
            <a:avLst/>
          </a:prstGeom>
        </p:spPr>
        <p:txBody>
          <a:bodyPr vert="horz" lIns="96478" tIns="48239" rIns="96478" bIns="48239" rtlCol="0" anchor="b"/>
          <a:lstStyle>
            <a:lvl1pPr algn="l">
              <a:defRPr sz="1300"/>
            </a:lvl1pPr>
          </a:lstStyle>
          <a:p>
            <a:endParaRPr lang="en-GB"/>
          </a:p>
        </p:txBody>
      </p:sp>
      <p:sp>
        <p:nvSpPr>
          <p:cNvPr id="5" name="Slide Number Placeholder 4"/>
          <p:cNvSpPr>
            <a:spLocks noGrp="1"/>
          </p:cNvSpPr>
          <p:nvPr>
            <p:ph type="sldNum" sz="quarter" idx="3"/>
          </p:nvPr>
        </p:nvSpPr>
        <p:spPr>
          <a:xfrm>
            <a:off x="3898102" y="9500961"/>
            <a:ext cx="2982119" cy="501878"/>
          </a:xfrm>
          <a:prstGeom prst="rect">
            <a:avLst/>
          </a:prstGeom>
        </p:spPr>
        <p:txBody>
          <a:bodyPr vert="horz" lIns="96478" tIns="48239" rIns="96478" bIns="48239" rtlCol="0" anchor="b"/>
          <a:lstStyle>
            <a:lvl1pPr algn="r">
              <a:defRPr sz="1300"/>
            </a:lvl1pPr>
          </a:lstStyle>
          <a:p>
            <a:fld id="{B3F58A1F-EA0E-4575-91EF-2E369EE45EB8}" type="slidenum">
              <a:rPr lang="en-GB" smtClean="0"/>
              <a:t>‹#›</a:t>
            </a:fld>
            <a:endParaRPr lang="en-GB"/>
          </a:p>
        </p:txBody>
      </p:sp>
    </p:spTree>
    <p:extLst>
      <p:ext uri="{BB962C8B-B14F-4D97-AF65-F5344CB8AC3E}">
        <p14:creationId xmlns:p14="http://schemas.microsoft.com/office/powerpoint/2010/main" val="1421940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501879"/>
          </a:xfrm>
          <a:prstGeom prst="rect">
            <a:avLst/>
          </a:prstGeom>
        </p:spPr>
        <p:txBody>
          <a:bodyPr vert="horz" lIns="96478" tIns="48239" rIns="96478" bIns="48239" rtlCol="0"/>
          <a:lstStyle>
            <a:lvl1pPr algn="l">
              <a:defRPr sz="1300"/>
            </a:lvl1pPr>
          </a:lstStyle>
          <a:p>
            <a:endParaRPr lang="en-GB"/>
          </a:p>
        </p:txBody>
      </p:sp>
      <p:sp>
        <p:nvSpPr>
          <p:cNvPr id="3" name="Date Placeholder 2"/>
          <p:cNvSpPr>
            <a:spLocks noGrp="1"/>
          </p:cNvSpPr>
          <p:nvPr>
            <p:ph type="dt" idx="1"/>
          </p:nvPr>
        </p:nvSpPr>
        <p:spPr>
          <a:xfrm>
            <a:off x="3898102" y="0"/>
            <a:ext cx="2982119" cy="501879"/>
          </a:xfrm>
          <a:prstGeom prst="rect">
            <a:avLst/>
          </a:prstGeom>
        </p:spPr>
        <p:txBody>
          <a:bodyPr vert="horz" lIns="96478" tIns="48239" rIns="96478" bIns="48239" rtlCol="0"/>
          <a:lstStyle>
            <a:lvl1pPr algn="r">
              <a:defRPr sz="1300"/>
            </a:lvl1pPr>
          </a:lstStyle>
          <a:p>
            <a:fld id="{7339ABB3-C033-4324-B433-FCD2941CC5FC}" type="datetimeFigureOut">
              <a:rPr lang="en-GB" smtClean="0"/>
              <a:t>15/04/2024</a:t>
            </a:fld>
            <a:endParaRPr lang="en-GB"/>
          </a:p>
        </p:txBody>
      </p:sp>
      <p:sp>
        <p:nvSpPr>
          <p:cNvPr id="4" name="Slide Image Placeholder 3"/>
          <p:cNvSpPr>
            <a:spLocks noGrp="1" noRot="1" noChangeAspect="1"/>
          </p:cNvSpPr>
          <p:nvPr>
            <p:ph type="sldImg" idx="2"/>
          </p:nvPr>
        </p:nvSpPr>
        <p:spPr>
          <a:xfrm>
            <a:off x="441325" y="1250950"/>
            <a:ext cx="5999163" cy="3375025"/>
          </a:xfrm>
          <a:prstGeom prst="rect">
            <a:avLst/>
          </a:prstGeom>
          <a:noFill/>
          <a:ln w="12700">
            <a:solidFill>
              <a:prstClr val="black"/>
            </a:solidFill>
          </a:ln>
        </p:spPr>
        <p:txBody>
          <a:bodyPr vert="horz" lIns="96478" tIns="48239" rIns="96478" bIns="48239" rtlCol="0" anchor="ctr"/>
          <a:lstStyle/>
          <a:p>
            <a:endParaRPr lang="en-GB"/>
          </a:p>
        </p:txBody>
      </p:sp>
      <p:sp>
        <p:nvSpPr>
          <p:cNvPr id="5" name="Notes Placeholder 4"/>
          <p:cNvSpPr>
            <a:spLocks noGrp="1"/>
          </p:cNvSpPr>
          <p:nvPr>
            <p:ph type="body" sz="quarter" idx="3"/>
          </p:nvPr>
        </p:nvSpPr>
        <p:spPr>
          <a:xfrm>
            <a:off x="688182" y="4813866"/>
            <a:ext cx="5505450" cy="3938617"/>
          </a:xfrm>
          <a:prstGeom prst="rect">
            <a:avLst/>
          </a:prstGeom>
        </p:spPr>
        <p:txBody>
          <a:bodyPr vert="horz" lIns="96478" tIns="48239" rIns="96478" bIns="4823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00961"/>
            <a:ext cx="2982119" cy="501878"/>
          </a:xfrm>
          <a:prstGeom prst="rect">
            <a:avLst/>
          </a:prstGeom>
        </p:spPr>
        <p:txBody>
          <a:bodyPr vert="horz" lIns="96478" tIns="48239" rIns="96478" bIns="48239" rtlCol="0" anchor="b"/>
          <a:lstStyle>
            <a:lvl1pPr algn="l">
              <a:defRPr sz="1300"/>
            </a:lvl1pPr>
          </a:lstStyle>
          <a:p>
            <a:endParaRPr lang="en-GB"/>
          </a:p>
        </p:txBody>
      </p:sp>
      <p:sp>
        <p:nvSpPr>
          <p:cNvPr id="7" name="Slide Number Placeholder 6"/>
          <p:cNvSpPr>
            <a:spLocks noGrp="1"/>
          </p:cNvSpPr>
          <p:nvPr>
            <p:ph type="sldNum" sz="quarter" idx="5"/>
          </p:nvPr>
        </p:nvSpPr>
        <p:spPr>
          <a:xfrm>
            <a:off x="3898102" y="9500961"/>
            <a:ext cx="2982119" cy="501878"/>
          </a:xfrm>
          <a:prstGeom prst="rect">
            <a:avLst/>
          </a:prstGeom>
        </p:spPr>
        <p:txBody>
          <a:bodyPr vert="horz" lIns="96478" tIns="48239" rIns="96478" bIns="48239" rtlCol="0" anchor="b"/>
          <a:lstStyle>
            <a:lvl1pPr algn="r">
              <a:defRPr sz="1300"/>
            </a:lvl1pPr>
          </a:lstStyle>
          <a:p>
            <a:fld id="{D6EF7527-BF9A-4B8A-A121-949E01D62BC5}" type="slidenum">
              <a:rPr lang="en-GB" smtClean="0"/>
              <a:t>‹#›</a:t>
            </a:fld>
            <a:endParaRPr lang="en-GB"/>
          </a:p>
        </p:txBody>
      </p:sp>
    </p:spTree>
    <p:extLst>
      <p:ext uri="{BB962C8B-B14F-4D97-AF65-F5344CB8AC3E}">
        <p14:creationId xmlns:p14="http://schemas.microsoft.com/office/powerpoint/2010/main" val="3306577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EF7527-BF9A-4B8A-A121-949E01D62BC5}" type="slidenum">
              <a:rPr lang="en-GB" smtClean="0"/>
              <a:t>1</a:t>
            </a:fld>
            <a:endParaRPr lang="en-GB"/>
          </a:p>
        </p:txBody>
      </p:sp>
    </p:spTree>
    <p:extLst>
      <p:ext uri="{BB962C8B-B14F-4D97-AF65-F5344CB8AC3E}">
        <p14:creationId xmlns:p14="http://schemas.microsoft.com/office/powerpoint/2010/main" val="2558584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F7527-BF9A-4B8A-A121-949E01D62BC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7878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EF7527-BF9A-4B8A-A121-949E01D62BC5}"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1418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solidFill>
                  <a:schemeClr val="accent5">
                    <a:lumMod val="50000"/>
                  </a:schemeClr>
                </a:solidFill>
              </a:defRPr>
            </a:lvl1pPr>
          </a:lstStyle>
          <a:p>
            <a:r>
              <a:rPr lang="en-US" dirty="0"/>
              <a:t>Click to edit Master title style</a:t>
            </a:r>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863600" y="4149080"/>
            <a:ext cx="10464800" cy="1588"/>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p:spPr>
        <p:txBody>
          <a:bodyPr vert="eaVert" anchor="b"/>
          <a:lstStyle>
            <a:lvl1pPr>
              <a:defRPr>
                <a:solidFill>
                  <a:schemeClr val="accent1"/>
                </a:solidFill>
              </a:defRPr>
            </a:lvl1pPr>
          </a:lstStyle>
          <a:p>
            <a:r>
              <a:rPr lang="en-US" dirty="0"/>
              <a:t>Click to edit Master title style</a:t>
            </a:r>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5">
                    <a:lumMod val="50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5">
                  <a:lumMod val="50000"/>
                </a:schemeClr>
              </a:buClr>
              <a:defRPr>
                <a:solidFill>
                  <a:schemeClr val="tx1"/>
                </a:solidFill>
              </a:defRPr>
            </a:lvl1pPr>
            <a:lvl2pPr>
              <a:buClr>
                <a:schemeClr val="accent5">
                  <a:lumMod val="50000"/>
                </a:schemeClr>
              </a:buClr>
              <a:defRPr>
                <a:solidFill>
                  <a:schemeClr val="tx1"/>
                </a:solidFill>
              </a:defRPr>
            </a:lvl2pPr>
            <a:lvl3pPr>
              <a:buClr>
                <a:schemeClr val="accent5">
                  <a:lumMod val="50000"/>
                </a:schemeClr>
              </a:buClr>
              <a:defRPr>
                <a:solidFill>
                  <a:schemeClr val="tx1"/>
                </a:solidFill>
              </a:defRPr>
            </a:lvl3pPr>
            <a:lvl4pPr>
              <a:buClr>
                <a:schemeClr val="accent5">
                  <a:lumMod val="50000"/>
                </a:schemeClr>
              </a:buClr>
              <a:defRPr>
                <a:solidFill>
                  <a:schemeClr val="tx1"/>
                </a:solidFill>
              </a:defRPr>
            </a:lvl4pPr>
            <a:lvl5pPr>
              <a:buClr>
                <a:schemeClr val="accent5">
                  <a:lumMod val="50000"/>
                </a:schemeClr>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sz="half" idx="1"/>
          </p:nvPr>
        </p:nvSpPr>
        <p:spPr>
          <a:xfrm>
            <a:off x="609600" y="1673352"/>
            <a:ext cx="5384800" cy="4718304"/>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73352"/>
            <a:ext cx="5384800" cy="4718304"/>
          </a:xfrm>
        </p:spPr>
        <p:txBody>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09600" y="18288"/>
            <a:ext cx="3860800" cy="329184"/>
          </a:xfrm>
          <a:prstGeom prst="rect">
            <a:avLst/>
          </a:prstGeom>
        </p:spPr>
        <p:txBody>
          <a:bodyPr/>
          <a:lstStyle/>
          <a:p>
            <a:fld id="{A99A14ED-C617-4D21-B69D-8F2BBD69FD74}" type="datetimeFigureOut">
              <a:rPr lang="en-GB" smtClean="0"/>
              <a:t>15/04/2024</a:t>
            </a:fld>
            <a:endParaRPr lang="en-GB"/>
          </a:p>
        </p:txBody>
      </p:sp>
      <p:sp>
        <p:nvSpPr>
          <p:cNvPr id="6" name="Footer Placeholder 5"/>
          <p:cNvSpPr>
            <a:spLocks noGrp="1"/>
          </p:cNvSpPr>
          <p:nvPr>
            <p:ph type="ftr" sz="quarter" idx="11"/>
          </p:nvPr>
        </p:nvSpPr>
        <p:spPr>
          <a:xfrm>
            <a:off x="4572000" y="18288"/>
            <a:ext cx="5486400" cy="329184"/>
          </a:xfrm>
          <a:prstGeom prst="rect">
            <a:avLst/>
          </a:prstGeom>
        </p:spPr>
        <p:txBody>
          <a:bodyPr/>
          <a:lstStyle/>
          <a:p>
            <a:endParaRPr lang="en-GB"/>
          </a:p>
        </p:txBody>
      </p:sp>
      <p:sp>
        <p:nvSpPr>
          <p:cNvPr id="7" name="Slide Number Placeholder 6"/>
          <p:cNvSpPr>
            <a:spLocks noGrp="1"/>
          </p:cNvSpPr>
          <p:nvPr>
            <p:ph type="sldNum" sz="quarter" idx="12"/>
          </p:nvPr>
        </p:nvSpPr>
        <p:spPr>
          <a:xfrm>
            <a:off x="10160000" y="18288"/>
            <a:ext cx="1422400" cy="329184"/>
          </a:xfrm>
          <a:prstGeom prst="rect">
            <a:avLst/>
          </a:prstGeom>
        </p:spPr>
        <p:txBody>
          <a:bodyPr/>
          <a:lstStyle/>
          <a:p>
            <a:fld id="{930EEA36-43BA-4802-963E-D8AA031722F8}"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438400"/>
            <a:ext cx="524256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480"/>
            <a:ext cx="2856907"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33400"/>
            <a:ext cx="109728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886" r:id="rId1"/>
    <p:sldLayoutId id="2147483887"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Lst>
  <p:txStyles>
    <p:titleStyle>
      <a:lvl1pPr algn="l" defTabSz="914400" rtl="0" eaLnBrk="1" latinLnBrk="0" hangingPunct="1">
        <a:spcBef>
          <a:spcPct val="0"/>
        </a:spcBef>
        <a:buNone/>
        <a:defRPr sz="4000" kern="1200" spc="-100" baseline="0">
          <a:solidFill>
            <a:schemeClr val="accent5">
              <a:lumMod val="50000"/>
            </a:schemeClr>
          </a:solidFill>
          <a:latin typeface="+mn-lt"/>
          <a:ea typeface="Tahoma" panose="020B0604030504040204" pitchFamily="34" charset="0"/>
          <a:cs typeface="Calibri" panose="020F0502020204030204" pitchFamily="34" charset="0"/>
        </a:defRPr>
      </a:lvl1pPr>
    </p:titleStyle>
    <p:bodyStyle>
      <a:lvl1pPr marL="182880" indent="-182880" algn="l" defTabSz="914400" rtl="0" eaLnBrk="1" latinLnBrk="0" hangingPunct="1">
        <a:spcBef>
          <a:spcPct val="20000"/>
        </a:spcBef>
        <a:buClrTx/>
        <a:buSzPct val="85000"/>
        <a:buFont typeface="Arial" pitchFamily="34" charset="0"/>
        <a:buChar char="•"/>
        <a:defRPr sz="2400" kern="1200">
          <a:solidFill>
            <a:schemeClr val="tx1"/>
          </a:solidFill>
          <a:latin typeface="+mn-lt"/>
          <a:ea typeface="Tahoma" panose="020B0604030504040204" pitchFamily="34" charset="0"/>
          <a:cs typeface="Calibri" panose="020F0502020204030204" pitchFamily="34" charset="0"/>
        </a:defRPr>
      </a:lvl1pPr>
      <a:lvl2pPr marL="457200" indent="-182880" algn="l" defTabSz="914400" rtl="0" eaLnBrk="1" latinLnBrk="0" hangingPunct="1">
        <a:spcBef>
          <a:spcPct val="20000"/>
        </a:spcBef>
        <a:buClrTx/>
        <a:buSzPct val="85000"/>
        <a:buFont typeface="Arial" pitchFamily="34" charset="0"/>
        <a:buChar char="•"/>
        <a:defRPr sz="2000" kern="1200">
          <a:solidFill>
            <a:schemeClr val="tx1"/>
          </a:solidFill>
          <a:latin typeface="+mn-lt"/>
          <a:ea typeface="Tahoma" panose="020B0604030504040204" pitchFamily="34" charset="0"/>
          <a:cs typeface="Calibri" panose="020F0502020204030204" pitchFamily="34" charset="0"/>
        </a:defRPr>
      </a:lvl2pPr>
      <a:lvl3pPr marL="731520" indent="-182880" algn="l" defTabSz="914400" rtl="0" eaLnBrk="1" latinLnBrk="0" hangingPunct="1">
        <a:spcBef>
          <a:spcPct val="20000"/>
        </a:spcBef>
        <a:buClrTx/>
        <a:buSzPct val="90000"/>
        <a:buFont typeface="Arial" pitchFamily="34" charset="0"/>
        <a:buChar char="•"/>
        <a:defRPr sz="1800" kern="1200">
          <a:solidFill>
            <a:schemeClr val="tx1"/>
          </a:solidFill>
          <a:latin typeface="+mn-lt"/>
          <a:ea typeface="Tahoma" panose="020B0604030504040204" pitchFamily="34" charset="0"/>
          <a:cs typeface="Calibri" panose="020F0502020204030204" pitchFamily="34" charset="0"/>
        </a:defRPr>
      </a:lvl3pPr>
      <a:lvl4pPr marL="1005840" indent="-182880" algn="l" defTabSz="914400" rtl="0" eaLnBrk="1" latinLnBrk="0" hangingPunct="1">
        <a:spcBef>
          <a:spcPct val="20000"/>
        </a:spcBef>
        <a:buClrTx/>
        <a:buFont typeface="Arial" pitchFamily="34" charset="0"/>
        <a:buChar char="•"/>
        <a:defRPr sz="1600" kern="1200">
          <a:solidFill>
            <a:schemeClr val="tx1"/>
          </a:solidFill>
          <a:latin typeface="+mn-lt"/>
          <a:ea typeface="Tahoma" panose="020B0604030504040204" pitchFamily="34" charset="0"/>
          <a:cs typeface="Calibri" panose="020F0502020204030204" pitchFamily="34" charset="0"/>
        </a:defRPr>
      </a:lvl4pPr>
      <a:lvl5pPr marL="1188720" indent="-137160" algn="l" defTabSz="914400" rtl="0" eaLnBrk="1" latinLnBrk="0" hangingPunct="1">
        <a:spcBef>
          <a:spcPct val="20000"/>
        </a:spcBef>
        <a:buClrTx/>
        <a:buSzPct val="100000"/>
        <a:buFont typeface="Arial" pitchFamily="34" charset="0"/>
        <a:buChar char="•"/>
        <a:defRPr sz="1400" kern="1200" baseline="0">
          <a:solidFill>
            <a:schemeClr val="tx1"/>
          </a:solidFill>
          <a:latin typeface="+mn-lt"/>
          <a:ea typeface="Tahoma" panose="020B0604030504040204" pitchFamily="34" charset="0"/>
          <a:cs typeface="Calibri" panose="020F050202020403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E6A4A-5092-447F-905B-619F5A5A7333}"/>
              </a:ext>
            </a:extLst>
          </p:cNvPr>
          <p:cNvSpPr>
            <a:spLocks noGrp="1"/>
          </p:cNvSpPr>
          <p:nvPr>
            <p:ph type="title"/>
          </p:nvPr>
        </p:nvSpPr>
        <p:spPr>
          <a:xfrm>
            <a:off x="1981200" y="2712414"/>
            <a:ext cx="8229600" cy="1433172"/>
          </a:xfrm>
        </p:spPr>
        <p:txBody>
          <a:bodyPr>
            <a:normAutofit/>
          </a:bodyPr>
          <a:lstStyle/>
          <a:p>
            <a:pPr algn="ctr"/>
            <a:r>
              <a:rPr lang="en-GB" sz="4400" b="1" dirty="0">
                <a:solidFill>
                  <a:schemeClr val="tx1"/>
                </a:solidFill>
                <a:latin typeface="+mj-lt"/>
              </a:rPr>
              <a:t>Self-neglect, hoarding and the Mental Capacity Act (2005)</a:t>
            </a:r>
          </a:p>
        </p:txBody>
      </p:sp>
      <p:sp>
        <p:nvSpPr>
          <p:cNvPr id="4" name="Google Shape;351;p36">
            <a:extLst>
              <a:ext uri="{FF2B5EF4-FFF2-40B4-BE49-F238E27FC236}">
                <a16:creationId xmlns:a16="http://schemas.microsoft.com/office/drawing/2014/main" id="{A251FB79-CCEA-4E06-8739-5CA83F7E2066}"/>
              </a:ext>
            </a:extLst>
          </p:cNvPr>
          <p:cNvSpPr txBox="1">
            <a:spLocks/>
          </p:cNvSpPr>
          <p:nvPr/>
        </p:nvSpPr>
        <p:spPr>
          <a:xfrm>
            <a:off x="10039350" y="6453336"/>
            <a:ext cx="2057400" cy="273844"/>
          </a:xfrm>
          <a:prstGeom prst="rect">
            <a:avLst/>
          </a:prstGeom>
          <a:noFill/>
          <a:ln>
            <a:noFill/>
          </a:ln>
        </p:spPr>
        <p:txBody>
          <a:bodyPr spcFirstLastPara="1" vert="horz" wrap="square" lIns="68580" tIns="34290" rIns="68580" bIns="34290" rtlCol="0" anchor="ctr" anchorCtr="0">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2649F9-493A-4D9C-A06A-361A0858F3F0}" type="slidenum">
              <a:rPr lang="en-US" sz="900"/>
              <a:pPr/>
              <a:t>1</a:t>
            </a:fld>
            <a:endParaRPr lang="en-US" sz="788" dirty="0"/>
          </a:p>
        </p:txBody>
      </p:sp>
      <p:sp>
        <p:nvSpPr>
          <p:cNvPr id="8" name="Google Shape;104;p15">
            <a:extLst>
              <a:ext uri="{FF2B5EF4-FFF2-40B4-BE49-F238E27FC236}">
                <a16:creationId xmlns:a16="http://schemas.microsoft.com/office/drawing/2014/main" id="{72DAE138-4672-4D79-A516-858795EBDEC8}"/>
              </a:ext>
            </a:extLst>
          </p:cNvPr>
          <p:cNvSpPr txBox="1"/>
          <p:nvPr/>
        </p:nvSpPr>
        <p:spPr>
          <a:xfrm>
            <a:off x="4835860" y="6381328"/>
            <a:ext cx="2520280" cy="350658"/>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600" b="0" u="none" dirty="0">
              <a:solidFill>
                <a:schemeClr val="bg1">
                  <a:lumMod val="50000"/>
                </a:schemeClr>
              </a:solidFill>
              <a:ea typeface="Century Gothic"/>
              <a:cs typeface="Century Gothic"/>
              <a:sym typeface="Century Gothic"/>
            </a:endParaRPr>
          </a:p>
          <a:p>
            <a:pPr marL="0" marR="0" lvl="0" indent="0" algn="ctr" rtl="0">
              <a:spcBef>
                <a:spcPts val="0"/>
              </a:spcBef>
              <a:spcAft>
                <a:spcPts val="0"/>
              </a:spcAft>
              <a:buNone/>
            </a:pPr>
            <a:r>
              <a:rPr lang="en-GB" sz="900" b="0" u="none" dirty="0">
                <a:solidFill>
                  <a:schemeClr val="bg1">
                    <a:lumMod val="50000"/>
                  </a:schemeClr>
                </a:solidFill>
                <a:ea typeface="Calibri"/>
                <a:cs typeface="Calibri"/>
                <a:sym typeface="Calibri"/>
              </a:rPr>
              <a:t>Making Connections (IOW) Ltd 2024</a:t>
            </a:r>
            <a:endParaRPr sz="1100" dirty="0">
              <a:solidFill>
                <a:schemeClr val="bg1">
                  <a:lumMod val="50000"/>
                </a:schemeClr>
              </a:solidFill>
            </a:endParaRPr>
          </a:p>
        </p:txBody>
      </p:sp>
      <p:pic>
        <p:nvPicPr>
          <p:cNvPr id="3" name="Picture 2" descr="A picture containing drawing&#10;&#10;Description automatically generated">
            <a:extLst>
              <a:ext uri="{FF2B5EF4-FFF2-40B4-BE49-F238E27FC236}">
                <a16:creationId xmlns:a16="http://schemas.microsoft.com/office/drawing/2014/main" id="{3154CA72-D43D-7BAF-C0EC-827C34CEDC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344" y="116632"/>
            <a:ext cx="3085201" cy="1567771"/>
          </a:xfrm>
          <a:prstGeom prst="rect">
            <a:avLst/>
          </a:prstGeom>
        </p:spPr>
      </p:pic>
      <p:sp>
        <p:nvSpPr>
          <p:cNvPr id="7" name="Title 1">
            <a:extLst>
              <a:ext uri="{FF2B5EF4-FFF2-40B4-BE49-F238E27FC236}">
                <a16:creationId xmlns:a16="http://schemas.microsoft.com/office/drawing/2014/main" id="{17FFFF1B-D67B-C03D-02A9-AEC5853964A3}"/>
              </a:ext>
            </a:extLst>
          </p:cNvPr>
          <p:cNvSpPr txBox="1">
            <a:spLocks/>
          </p:cNvSpPr>
          <p:nvPr/>
        </p:nvSpPr>
        <p:spPr>
          <a:xfrm>
            <a:off x="6744072" y="5159006"/>
            <a:ext cx="5146212" cy="97518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accent5">
                    <a:lumMod val="50000"/>
                  </a:schemeClr>
                </a:solidFill>
                <a:latin typeface="+mn-lt"/>
                <a:ea typeface="Tahoma" panose="020B0604030504040204" pitchFamily="34" charset="0"/>
                <a:cs typeface="Calibri" panose="020F0502020204030204" pitchFamily="34" charset="0"/>
              </a:defRPr>
            </a:lvl1pPr>
          </a:lstStyle>
          <a:p>
            <a:r>
              <a:rPr lang="en-GB" sz="2400" b="1" dirty="0">
                <a:solidFill>
                  <a:schemeClr val="tx1"/>
                </a:solidFill>
                <a:latin typeface="+mj-lt"/>
              </a:rPr>
              <a:t>Jem Mason</a:t>
            </a:r>
          </a:p>
          <a:p>
            <a:r>
              <a:rPr lang="en-GB" sz="2400" b="1" dirty="0">
                <a:solidFill>
                  <a:schemeClr val="tx1"/>
                </a:solidFill>
                <a:latin typeface="+mj-lt"/>
              </a:rPr>
              <a:t>Associate Making Connections IOW</a:t>
            </a:r>
          </a:p>
        </p:txBody>
      </p:sp>
    </p:spTree>
    <p:extLst>
      <p:ext uri="{BB962C8B-B14F-4D97-AF65-F5344CB8AC3E}">
        <p14:creationId xmlns:p14="http://schemas.microsoft.com/office/powerpoint/2010/main" val="35617888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b="1" dirty="0">
                <a:solidFill>
                  <a:schemeClr val="tx1"/>
                </a:solidFill>
                <a:latin typeface="+mj-lt"/>
              </a:rPr>
              <a:t>Protection from liability s 5(1)</a:t>
            </a:r>
          </a:p>
        </p:txBody>
      </p:sp>
      <p:sp>
        <p:nvSpPr>
          <p:cNvPr id="3" name="Content Placeholder 2"/>
          <p:cNvSpPr>
            <a:spLocks noGrp="1"/>
          </p:cNvSpPr>
          <p:nvPr>
            <p:ph idx="1"/>
          </p:nvPr>
        </p:nvSpPr>
        <p:spPr>
          <a:xfrm>
            <a:off x="335360" y="1776934"/>
            <a:ext cx="10972800" cy="4876800"/>
          </a:xfrm>
        </p:spPr>
        <p:txBody>
          <a:bodyPr>
            <a:normAutofit/>
          </a:bodyPr>
          <a:lstStyle/>
          <a:p>
            <a:pPr marL="0" lvl="0" indent="0">
              <a:buNone/>
            </a:pPr>
            <a:r>
              <a:rPr lang="en-GB" sz="3300" i="1" dirty="0">
                <a:solidFill>
                  <a:srgbClr val="000000"/>
                </a:solidFill>
                <a:effectLst/>
                <a:latin typeface="Arial" panose="020B0604020202020204" pitchFamily="34" charset="0"/>
                <a:ea typeface="Times New Roman" panose="02020603050405020304" pitchFamily="18" charset="0"/>
              </a:rPr>
              <a:t>A statutory defence not a power.</a:t>
            </a:r>
          </a:p>
          <a:p>
            <a:pPr marL="0" lvl="0" indent="0">
              <a:buNone/>
            </a:pPr>
            <a:r>
              <a:rPr lang="en-GB" sz="3300" dirty="0">
                <a:solidFill>
                  <a:srgbClr val="000000"/>
                </a:solidFill>
                <a:effectLst/>
                <a:latin typeface="Arial" panose="020B0604020202020204" pitchFamily="34" charset="0"/>
                <a:ea typeface="Times New Roman" panose="02020603050405020304" pitchFamily="18" charset="0"/>
              </a:rPr>
              <a:t>(a) </a:t>
            </a:r>
            <a:r>
              <a:rPr lang="en-GB" sz="3300" u="sng" dirty="0">
                <a:solidFill>
                  <a:srgbClr val="000000"/>
                </a:solidFill>
                <a:effectLst/>
                <a:latin typeface="Arial" panose="020B0604020202020204" pitchFamily="34" charset="0"/>
                <a:ea typeface="Times New Roman" panose="02020603050405020304" pitchFamily="18" charset="0"/>
              </a:rPr>
              <a:t>before doing </a:t>
            </a:r>
            <a:r>
              <a:rPr lang="en-GB" sz="3300" dirty="0">
                <a:solidFill>
                  <a:srgbClr val="000000"/>
                </a:solidFill>
                <a:effectLst/>
                <a:latin typeface="Arial" panose="020B0604020202020204" pitchFamily="34" charset="0"/>
                <a:ea typeface="Times New Roman" panose="02020603050405020304" pitchFamily="18" charset="0"/>
              </a:rPr>
              <a:t>the act, D takes </a:t>
            </a:r>
            <a:r>
              <a:rPr lang="en-GB" sz="3300" dirty="0">
                <a:solidFill>
                  <a:srgbClr val="000000"/>
                </a:solidFill>
                <a:effectLst/>
                <a:highlight>
                  <a:srgbClr val="C0C0C0"/>
                </a:highlight>
                <a:latin typeface="Arial" panose="020B0604020202020204" pitchFamily="34" charset="0"/>
                <a:ea typeface="Times New Roman" panose="02020603050405020304" pitchFamily="18" charset="0"/>
              </a:rPr>
              <a:t>reasonable steps to establish whether P lacks capacity</a:t>
            </a:r>
            <a:r>
              <a:rPr lang="en-GB" sz="3300" dirty="0">
                <a:solidFill>
                  <a:srgbClr val="000000"/>
                </a:solidFill>
                <a:effectLst/>
                <a:latin typeface="Arial" panose="020B0604020202020204" pitchFamily="34" charset="0"/>
                <a:ea typeface="Times New Roman" panose="02020603050405020304" pitchFamily="18" charset="0"/>
              </a:rPr>
              <a:t> in relation to the matter in question, and</a:t>
            </a:r>
          </a:p>
          <a:p>
            <a:pPr marL="0" lvl="0" indent="0">
              <a:buNone/>
            </a:pPr>
            <a:r>
              <a:rPr lang="en-GB" sz="3300" dirty="0">
                <a:solidFill>
                  <a:srgbClr val="000000"/>
                </a:solidFill>
                <a:effectLst/>
                <a:latin typeface="Arial" panose="020B0604020202020204" pitchFamily="34" charset="0"/>
                <a:ea typeface="Times New Roman" panose="02020603050405020304" pitchFamily="18" charset="0"/>
              </a:rPr>
              <a:t>(b)</a:t>
            </a:r>
            <a:r>
              <a:rPr lang="en-GB" sz="3300" u="sng" dirty="0">
                <a:solidFill>
                  <a:srgbClr val="000000"/>
                </a:solidFill>
                <a:effectLst/>
                <a:latin typeface="Arial" panose="020B0604020202020204" pitchFamily="34" charset="0"/>
                <a:ea typeface="Times New Roman" panose="02020603050405020304" pitchFamily="18" charset="0"/>
              </a:rPr>
              <a:t>when doing </a:t>
            </a:r>
            <a:r>
              <a:rPr lang="en-GB" sz="3300" dirty="0">
                <a:solidFill>
                  <a:srgbClr val="000000"/>
                </a:solidFill>
                <a:effectLst/>
                <a:latin typeface="Arial" panose="020B0604020202020204" pitchFamily="34" charset="0"/>
                <a:ea typeface="Times New Roman" panose="02020603050405020304" pitchFamily="18" charset="0"/>
              </a:rPr>
              <a:t>the act, D reasonably believes—</a:t>
            </a:r>
          </a:p>
          <a:p>
            <a:pPr marL="0" lvl="0" indent="0">
              <a:buNone/>
            </a:pPr>
            <a:r>
              <a:rPr lang="en-GB" sz="3300" dirty="0">
                <a:solidFill>
                  <a:srgbClr val="000000"/>
                </a:solidFill>
                <a:effectLst/>
                <a:latin typeface="Arial" panose="020B0604020202020204" pitchFamily="34" charset="0"/>
                <a:ea typeface="Times New Roman" panose="02020603050405020304" pitchFamily="18" charset="0"/>
              </a:rPr>
              <a:t>	(</a:t>
            </a:r>
            <a:r>
              <a:rPr lang="en-GB" sz="3300" dirty="0" err="1">
                <a:solidFill>
                  <a:srgbClr val="000000"/>
                </a:solidFill>
                <a:effectLst/>
                <a:latin typeface="Arial" panose="020B0604020202020204" pitchFamily="34" charset="0"/>
                <a:ea typeface="Times New Roman" panose="02020603050405020304" pitchFamily="18" charset="0"/>
              </a:rPr>
              <a:t>i</a:t>
            </a:r>
            <a:r>
              <a:rPr lang="en-GB" sz="3300" dirty="0">
                <a:solidFill>
                  <a:srgbClr val="000000"/>
                </a:solidFill>
                <a:effectLst/>
                <a:latin typeface="Arial" panose="020B0604020202020204" pitchFamily="34" charset="0"/>
                <a:ea typeface="Times New Roman" panose="02020603050405020304" pitchFamily="18" charset="0"/>
              </a:rPr>
              <a:t>) that P lacks capacity in relation to the matter, and</a:t>
            </a:r>
          </a:p>
          <a:p>
            <a:pPr marL="0" lvl="0" indent="0">
              <a:buNone/>
            </a:pPr>
            <a:r>
              <a:rPr lang="en-GB" sz="3300" dirty="0">
                <a:solidFill>
                  <a:srgbClr val="000000"/>
                </a:solidFill>
                <a:effectLst/>
                <a:latin typeface="Arial" panose="020B0604020202020204" pitchFamily="34" charset="0"/>
                <a:ea typeface="Times New Roman" panose="02020603050405020304" pitchFamily="18" charset="0"/>
              </a:rPr>
              <a:t>	(ii) that </a:t>
            </a:r>
            <a:r>
              <a:rPr lang="en-GB" sz="3300" dirty="0">
                <a:solidFill>
                  <a:srgbClr val="000000"/>
                </a:solidFill>
                <a:effectLst/>
                <a:highlight>
                  <a:srgbClr val="C0C0C0"/>
                </a:highlight>
                <a:latin typeface="Arial" panose="020B0604020202020204" pitchFamily="34" charset="0"/>
                <a:ea typeface="Times New Roman" panose="02020603050405020304" pitchFamily="18" charset="0"/>
              </a:rPr>
              <a:t>it will be in P's best interests </a:t>
            </a:r>
            <a:r>
              <a:rPr lang="en-GB" sz="3300" dirty="0">
                <a:solidFill>
                  <a:srgbClr val="000000"/>
                </a:solidFill>
                <a:effectLst/>
                <a:latin typeface="Arial" panose="020B0604020202020204" pitchFamily="34" charset="0"/>
                <a:ea typeface="Times New Roman" panose="02020603050405020304" pitchFamily="18" charset="0"/>
              </a:rPr>
              <a:t>for the act to be 	done.</a:t>
            </a:r>
          </a:p>
        </p:txBody>
      </p:sp>
      <p:sp>
        <p:nvSpPr>
          <p:cNvPr id="4" name="Google Shape;351;p36">
            <a:extLst>
              <a:ext uri="{FF2B5EF4-FFF2-40B4-BE49-F238E27FC236}">
                <a16:creationId xmlns:a16="http://schemas.microsoft.com/office/drawing/2014/main" id="{F441ED7D-3978-48D2-BDB0-144B95202DF2}"/>
              </a:ext>
            </a:extLst>
          </p:cNvPr>
          <p:cNvSpPr txBox="1">
            <a:spLocks/>
          </p:cNvSpPr>
          <p:nvPr/>
        </p:nvSpPr>
        <p:spPr>
          <a:xfrm>
            <a:off x="10039350" y="6453336"/>
            <a:ext cx="2057400" cy="273844"/>
          </a:xfrm>
          <a:prstGeom prst="rect">
            <a:avLst/>
          </a:prstGeom>
          <a:noFill/>
          <a:ln>
            <a:noFill/>
          </a:ln>
        </p:spPr>
        <p:txBody>
          <a:bodyPr spcFirstLastPara="1" vert="horz" wrap="square" lIns="68580" tIns="34290" rIns="68580" bIns="34290" rtlCol="0" anchor="ctr" anchorCtr="0">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2649F9-493A-4D9C-A06A-361A0858F3F0}" type="slidenum">
              <a:rPr kumimoji="0" lang="en-US" sz="900" b="0" i="0" u="none" strike="noStrike" kern="1200" cap="none" spc="0" normalizeH="0" baseline="0" noProof="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788"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Google Shape;104;p15">
            <a:extLst>
              <a:ext uri="{FF2B5EF4-FFF2-40B4-BE49-F238E27FC236}">
                <a16:creationId xmlns:a16="http://schemas.microsoft.com/office/drawing/2014/main" id="{E4FE53B2-F309-440D-8C0A-8D5DDF07E9C4}"/>
              </a:ext>
            </a:extLst>
          </p:cNvPr>
          <p:cNvSpPr txBox="1"/>
          <p:nvPr/>
        </p:nvSpPr>
        <p:spPr>
          <a:xfrm>
            <a:off x="4835860" y="6381328"/>
            <a:ext cx="2520280" cy="350658"/>
          </a:xfrm>
          <a:prstGeom prst="rect">
            <a:avLst/>
          </a:prstGeom>
          <a:no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600" b="0" i="0" u="none" strike="noStrike" kern="1200" cap="none" spc="0" normalizeH="0" baseline="0" noProof="0" dirty="0">
              <a:ln>
                <a:noFill/>
              </a:ln>
              <a:solidFill>
                <a:prstClr val="white">
                  <a:lumMod val="50000"/>
                </a:prstClr>
              </a:solidFill>
              <a:effectLst/>
              <a:uLnTx/>
              <a:uFillTx/>
              <a:latin typeface="Arial"/>
              <a:ea typeface="Century Gothic"/>
              <a:cs typeface="Century Gothic"/>
              <a:sym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Arial"/>
                <a:ea typeface="Calibri"/>
                <a:cs typeface="Calibri"/>
                <a:sym typeface="Calibri"/>
              </a:rPr>
              <a:t>Making Connections (IOW) Ltd 2024</a:t>
            </a:r>
            <a:endParaRPr kumimoji="0" sz="11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pic>
        <p:nvPicPr>
          <p:cNvPr id="6" name="Picture 5" descr="A gold shield with a gold ribbon&#10;&#10;Description automatically generated">
            <a:extLst>
              <a:ext uri="{FF2B5EF4-FFF2-40B4-BE49-F238E27FC236}">
                <a16:creationId xmlns:a16="http://schemas.microsoft.com/office/drawing/2014/main" id="{AC4A22AE-709B-685A-61B8-376F7DF144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8724" y="204266"/>
            <a:ext cx="1843731" cy="1701361"/>
          </a:xfrm>
          <a:prstGeom prst="rect">
            <a:avLst/>
          </a:prstGeom>
        </p:spPr>
      </p:pic>
    </p:spTree>
    <p:extLst>
      <p:ext uri="{BB962C8B-B14F-4D97-AF65-F5344CB8AC3E}">
        <p14:creationId xmlns:p14="http://schemas.microsoft.com/office/powerpoint/2010/main" val="2528296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b="1" dirty="0">
                <a:solidFill>
                  <a:schemeClr val="tx1"/>
                </a:solidFill>
                <a:latin typeface="+mj-lt"/>
              </a:rPr>
              <a:t>Necessary and Proportionate</a:t>
            </a:r>
          </a:p>
        </p:txBody>
      </p:sp>
      <p:sp>
        <p:nvSpPr>
          <p:cNvPr id="3" name="Content Placeholder 2"/>
          <p:cNvSpPr>
            <a:spLocks noGrp="1"/>
          </p:cNvSpPr>
          <p:nvPr>
            <p:ph idx="1"/>
          </p:nvPr>
        </p:nvSpPr>
        <p:spPr>
          <a:xfrm>
            <a:off x="551384" y="1850380"/>
            <a:ext cx="10972800" cy="4876800"/>
          </a:xfrm>
        </p:spPr>
        <p:txBody>
          <a:bodyPr>
            <a:noAutofit/>
          </a:bodyPr>
          <a:lstStyle/>
          <a:p>
            <a:pPr marL="274320" lvl="1" indent="0">
              <a:buNone/>
            </a:pPr>
            <a:r>
              <a:rPr lang="en-GB" sz="3200" dirty="0">
                <a:latin typeface="+mn-lt"/>
              </a:rPr>
              <a:t>The greater the </a:t>
            </a:r>
            <a:r>
              <a:rPr lang="en-GB" sz="3200" dirty="0"/>
              <a:t>restriction of freedom</a:t>
            </a:r>
            <a:r>
              <a:rPr lang="en-GB" sz="3200" dirty="0">
                <a:latin typeface="+mn-lt"/>
              </a:rPr>
              <a:t> the greater the burden to demonstrate necessity and proportionality.</a:t>
            </a:r>
          </a:p>
          <a:p>
            <a:pPr marL="274320" lvl="1" indent="0">
              <a:buNone/>
            </a:pPr>
            <a:endParaRPr lang="en-GB" sz="3200" dirty="0"/>
          </a:p>
          <a:p>
            <a:pPr lvl="1"/>
            <a:r>
              <a:rPr lang="en-GB" sz="3200" dirty="0">
                <a:effectLst/>
                <a:highlight>
                  <a:srgbClr val="C0C0C0"/>
                </a:highlight>
                <a:latin typeface="Arial" panose="020B0604020202020204" pitchFamily="34" charset="0"/>
                <a:ea typeface="Times New Roman" panose="02020603050405020304" pitchFamily="18" charset="0"/>
                <a:cs typeface="Times New Roman" panose="02020603050405020304" pitchFamily="18" charset="0"/>
              </a:rPr>
              <a:t>Necessary</a:t>
            </a:r>
            <a:r>
              <a:rPr lang="en-GB" sz="3200" dirty="0">
                <a:effectLst/>
                <a:latin typeface="Arial" panose="020B0604020202020204" pitchFamily="34" charset="0"/>
                <a:ea typeface="Times New Roman" panose="02020603050405020304" pitchFamily="18" charset="0"/>
                <a:cs typeface="Times New Roman" panose="02020603050405020304" pitchFamily="18" charset="0"/>
              </a:rPr>
              <a:t> means the action will prevent some harm coming to a person; or prevent a serious deterioration in their condition. </a:t>
            </a:r>
          </a:p>
          <a:p>
            <a:pPr lvl="1"/>
            <a:r>
              <a:rPr lang="en-GB" sz="3200" dirty="0">
                <a:effectLst/>
                <a:highlight>
                  <a:srgbClr val="C0C0C0"/>
                </a:highlight>
                <a:latin typeface="Arial" panose="020B0604020202020204" pitchFamily="34" charset="0"/>
                <a:ea typeface="Times New Roman" panose="02020603050405020304" pitchFamily="18" charset="0"/>
                <a:cs typeface="Times New Roman" panose="02020603050405020304" pitchFamily="18" charset="0"/>
              </a:rPr>
              <a:t>Proportionate</a:t>
            </a:r>
            <a:r>
              <a:rPr lang="en-GB" sz="3200" dirty="0">
                <a:effectLst/>
                <a:latin typeface="Arial" panose="020B0604020202020204" pitchFamily="34" charset="0"/>
                <a:ea typeface="Times New Roman" panose="02020603050405020304" pitchFamily="18" charset="0"/>
                <a:cs typeface="Times New Roman" panose="02020603050405020304" pitchFamily="18" charset="0"/>
              </a:rPr>
              <a:t> means it is sufficient to address the </a:t>
            </a:r>
            <a:r>
              <a:rPr lang="en-GB" sz="3200" i="1" dirty="0">
                <a:effectLst/>
                <a:latin typeface="Arial" panose="020B0604020202020204" pitchFamily="34" charset="0"/>
                <a:ea typeface="Times New Roman" panose="02020603050405020304" pitchFamily="18" charset="0"/>
                <a:cs typeface="Times New Roman" panose="02020603050405020304" pitchFamily="18" charset="0"/>
              </a:rPr>
              <a:t>likelihood and seriousness of harm</a:t>
            </a:r>
            <a:r>
              <a:rPr lang="en-GB" sz="3200" dirty="0">
                <a:effectLst/>
                <a:latin typeface="Arial" panose="020B0604020202020204" pitchFamily="34" charset="0"/>
                <a:ea typeface="Times New Roman" panose="02020603050405020304" pitchFamily="18" charset="0"/>
                <a:cs typeface="Times New Roman" panose="02020603050405020304" pitchFamily="18" charset="0"/>
              </a:rPr>
              <a:t> the person will face.</a:t>
            </a:r>
            <a:endParaRPr lang="en-GB" sz="3200" dirty="0">
              <a:latin typeface="+mn-lt"/>
            </a:endParaRPr>
          </a:p>
        </p:txBody>
      </p:sp>
      <p:sp>
        <p:nvSpPr>
          <p:cNvPr id="4" name="Google Shape;351;p36">
            <a:extLst>
              <a:ext uri="{FF2B5EF4-FFF2-40B4-BE49-F238E27FC236}">
                <a16:creationId xmlns:a16="http://schemas.microsoft.com/office/drawing/2014/main" id="{F441ED7D-3978-48D2-BDB0-144B95202DF2}"/>
              </a:ext>
            </a:extLst>
          </p:cNvPr>
          <p:cNvSpPr txBox="1">
            <a:spLocks/>
          </p:cNvSpPr>
          <p:nvPr/>
        </p:nvSpPr>
        <p:spPr>
          <a:xfrm>
            <a:off x="10039350" y="6453336"/>
            <a:ext cx="2057400" cy="273844"/>
          </a:xfrm>
          <a:prstGeom prst="rect">
            <a:avLst/>
          </a:prstGeom>
          <a:noFill/>
          <a:ln>
            <a:noFill/>
          </a:ln>
        </p:spPr>
        <p:txBody>
          <a:bodyPr spcFirstLastPara="1" vert="horz" wrap="square" lIns="68580" tIns="34290" rIns="68580" bIns="34290" rtlCol="0" anchor="ctr" anchorCtr="0">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2649F9-493A-4D9C-A06A-361A0858F3F0}" type="slidenum">
              <a:rPr kumimoji="0" lang="en-US" sz="900" b="0" i="0" u="none" strike="noStrike" kern="1200" cap="none" spc="0" normalizeH="0" baseline="0" noProof="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788"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Google Shape;104;p15">
            <a:extLst>
              <a:ext uri="{FF2B5EF4-FFF2-40B4-BE49-F238E27FC236}">
                <a16:creationId xmlns:a16="http://schemas.microsoft.com/office/drawing/2014/main" id="{E4FE53B2-F309-440D-8C0A-8D5DDF07E9C4}"/>
              </a:ext>
            </a:extLst>
          </p:cNvPr>
          <p:cNvSpPr txBox="1"/>
          <p:nvPr/>
        </p:nvSpPr>
        <p:spPr>
          <a:xfrm>
            <a:off x="4835860" y="6381328"/>
            <a:ext cx="2520280" cy="350658"/>
          </a:xfrm>
          <a:prstGeom prst="rect">
            <a:avLst/>
          </a:prstGeom>
          <a:no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600" b="0" i="0" u="none" strike="noStrike" kern="1200" cap="none" spc="0" normalizeH="0" baseline="0" noProof="0" dirty="0">
              <a:ln>
                <a:noFill/>
              </a:ln>
              <a:solidFill>
                <a:prstClr val="white">
                  <a:lumMod val="50000"/>
                </a:prstClr>
              </a:solidFill>
              <a:effectLst/>
              <a:uLnTx/>
              <a:uFillTx/>
              <a:latin typeface="Arial"/>
              <a:ea typeface="Century Gothic"/>
              <a:cs typeface="Century Gothic"/>
              <a:sym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Arial"/>
                <a:ea typeface="Calibri"/>
                <a:cs typeface="Calibri"/>
                <a:sym typeface="Calibri"/>
              </a:rPr>
              <a:t>Making Connections (IOW) Ltd 2024</a:t>
            </a:r>
            <a:endParaRPr kumimoji="0" sz="11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pic>
        <p:nvPicPr>
          <p:cNvPr id="6" name="Picture 5" descr="A group of colorful toy blocks&#10;&#10;Description automatically generated">
            <a:extLst>
              <a:ext uri="{FF2B5EF4-FFF2-40B4-BE49-F238E27FC236}">
                <a16:creationId xmlns:a16="http://schemas.microsoft.com/office/drawing/2014/main" id="{5239E488-AEF9-465C-9F66-469B96CAD3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2424" y="80326"/>
            <a:ext cx="2060848" cy="2060848"/>
          </a:xfrm>
          <a:prstGeom prst="rect">
            <a:avLst/>
          </a:prstGeom>
        </p:spPr>
      </p:pic>
    </p:spTree>
    <p:extLst>
      <p:ext uri="{BB962C8B-B14F-4D97-AF65-F5344CB8AC3E}">
        <p14:creationId xmlns:p14="http://schemas.microsoft.com/office/powerpoint/2010/main" val="3233184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b="1" dirty="0">
                <a:solidFill>
                  <a:schemeClr val="tx1"/>
                </a:solidFill>
                <a:latin typeface="+mj-lt"/>
              </a:rPr>
              <a:t>Welfare and autonomy</a:t>
            </a:r>
          </a:p>
        </p:txBody>
      </p:sp>
      <p:sp>
        <p:nvSpPr>
          <p:cNvPr id="3" name="Content Placeholder 2"/>
          <p:cNvSpPr>
            <a:spLocks noGrp="1"/>
          </p:cNvSpPr>
          <p:nvPr>
            <p:ph idx="1"/>
          </p:nvPr>
        </p:nvSpPr>
        <p:spPr>
          <a:xfrm>
            <a:off x="551384" y="1524000"/>
            <a:ext cx="9721080" cy="4586429"/>
          </a:xfrm>
        </p:spPr>
        <p:txBody>
          <a:bodyPr>
            <a:normAutofit lnSpcReduction="10000"/>
          </a:bodyPr>
          <a:lstStyle/>
          <a:p>
            <a:pPr marL="342900" lvl="0" indent="-342900">
              <a:buFont typeface="Symbol" panose="05050102010706020507" pitchFamily="18" charset="2"/>
              <a:buChar char=""/>
            </a:pPr>
            <a:r>
              <a:rPr lang="en-GB" sz="3200" dirty="0">
                <a:solidFill>
                  <a:srgbClr val="000000"/>
                </a:solidFill>
                <a:effectLst/>
                <a:latin typeface="Arial" panose="020B0604020202020204" pitchFamily="34" charset="0"/>
                <a:ea typeface="Times New Roman" panose="02020603050405020304" pitchFamily="18" charset="0"/>
              </a:rPr>
              <a:t>How likely is the person to engage with you on the matter of their welfare?</a:t>
            </a:r>
          </a:p>
          <a:p>
            <a:pPr marL="342900" lvl="0" indent="-342900">
              <a:buFont typeface="Symbol" panose="05050102010706020507" pitchFamily="18" charset="2"/>
              <a:buChar char=""/>
            </a:pPr>
            <a:r>
              <a:rPr lang="en-GB" sz="3200" dirty="0">
                <a:solidFill>
                  <a:srgbClr val="000000"/>
                </a:solidFill>
                <a:latin typeface="Arial" panose="020B0604020202020204" pitchFamily="34" charset="0"/>
                <a:ea typeface="Times New Roman" panose="02020603050405020304" pitchFamily="18" charset="0"/>
              </a:rPr>
              <a:t>How immediate and serious is the risk to life or wellbeing?</a:t>
            </a:r>
          </a:p>
          <a:p>
            <a:pPr marL="342900" lvl="0" indent="-342900">
              <a:buFont typeface="Symbol" panose="05050102010706020507" pitchFamily="18" charset="2"/>
              <a:buChar char=""/>
            </a:pPr>
            <a:r>
              <a:rPr lang="en-GB" sz="3200" dirty="0">
                <a:solidFill>
                  <a:srgbClr val="000000"/>
                </a:solidFill>
                <a:effectLst/>
                <a:latin typeface="Arial" panose="020B0604020202020204" pitchFamily="34" charset="0"/>
                <a:ea typeface="Times New Roman" panose="02020603050405020304" pitchFamily="18" charset="0"/>
              </a:rPr>
              <a:t>How long has </a:t>
            </a:r>
            <a:r>
              <a:rPr lang="en-GB" sz="3200" dirty="0">
                <a:solidFill>
                  <a:srgbClr val="000000"/>
                </a:solidFill>
                <a:latin typeface="Arial" panose="020B0604020202020204" pitchFamily="34" charset="0"/>
                <a:ea typeface="Times New Roman" panose="02020603050405020304" pitchFamily="18" charset="0"/>
              </a:rPr>
              <a:t>the person lived like this?</a:t>
            </a:r>
          </a:p>
          <a:p>
            <a:pPr marL="342900" lvl="0" indent="-342900">
              <a:buFont typeface="Symbol" panose="05050102010706020507" pitchFamily="18" charset="2"/>
              <a:buChar char=""/>
            </a:pPr>
            <a:r>
              <a:rPr lang="en-GB" sz="3200" dirty="0">
                <a:solidFill>
                  <a:srgbClr val="000000"/>
                </a:solidFill>
                <a:effectLst/>
                <a:latin typeface="Arial" panose="020B0604020202020204" pitchFamily="34" charset="0"/>
                <a:ea typeface="Times New Roman" panose="02020603050405020304" pitchFamily="18" charset="0"/>
              </a:rPr>
              <a:t>Are there</a:t>
            </a:r>
            <a:r>
              <a:rPr lang="en-GB" sz="3200" dirty="0">
                <a:solidFill>
                  <a:srgbClr val="000000"/>
                </a:solidFill>
                <a:latin typeface="Arial" panose="020B0604020202020204" pitchFamily="34" charset="0"/>
                <a:ea typeface="Times New Roman" panose="02020603050405020304" pitchFamily="18" charset="0"/>
              </a:rPr>
              <a:t> any recent changes that suggest the current situation would not be sustained?</a:t>
            </a:r>
          </a:p>
          <a:p>
            <a:pPr marL="342900" lvl="0" indent="-342900">
              <a:buFont typeface="Symbol" panose="05050102010706020507" pitchFamily="18" charset="2"/>
              <a:buChar char=""/>
            </a:pPr>
            <a:r>
              <a:rPr lang="en-GB" sz="3200" dirty="0">
                <a:solidFill>
                  <a:srgbClr val="000000"/>
                </a:solidFill>
                <a:effectLst/>
                <a:latin typeface="Arial" panose="020B0604020202020204" pitchFamily="34" charset="0"/>
                <a:ea typeface="Times New Roman" panose="02020603050405020304" pitchFamily="18" charset="0"/>
              </a:rPr>
              <a:t>Does the person have any personal strategies for their safety, even poor ones?</a:t>
            </a:r>
          </a:p>
          <a:p>
            <a:pPr marL="0" lvl="0" indent="0">
              <a:buNone/>
            </a:pPr>
            <a:endParaRPr lang="en-GB" sz="3200" dirty="0">
              <a:solidFill>
                <a:srgbClr val="000000"/>
              </a:solidFill>
              <a:effectLst/>
              <a:latin typeface="Arial" panose="020B0604020202020204" pitchFamily="34" charset="0"/>
              <a:ea typeface="Times New Roman" panose="02020603050405020304" pitchFamily="18" charset="0"/>
            </a:endParaRPr>
          </a:p>
          <a:p>
            <a:pPr marL="274320" lvl="1" indent="0">
              <a:buNone/>
            </a:pPr>
            <a:endParaRPr lang="en-GB" sz="2400" dirty="0">
              <a:latin typeface="+mn-lt"/>
            </a:endParaRPr>
          </a:p>
        </p:txBody>
      </p:sp>
      <p:sp>
        <p:nvSpPr>
          <p:cNvPr id="4" name="Google Shape;351;p36">
            <a:extLst>
              <a:ext uri="{FF2B5EF4-FFF2-40B4-BE49-F238E27FC236}">
                <a16:creationId xmlns:a16="http://schemas.microsoft.com/office/drawing/2014/main" id="{F441ED7D-3978-48D2-BDB0-144B95202DF2}"/>
              </a:ext>
            </a:extLst>
          </p:cNvPr>
          <p:cNvSpPr txBox="1">
            <a:spLocks/>
          </p:cNvSpPr>
          <p:nvPr/>
        </p:nvSpPr>
        <p:spPr>
          <a:xfrm>
            <a:off x="10039350" y="6453336"/>
            <a:ext cx="2057400" cy="273844"/>
          </a:xfrm>
          <a:prstGeom prst="rect">
            <a:avLst/>
          </a:prstGeom>
          <a:noFill/>
          <a:ln>
            <a:noFill/>
          </a:ln>
        </p:spPr>
        <p:txBody>
          <a:bodyPr spcFirstLastPara="1" vert="horz" wrap="square" lIns="68580" tIns="34290" rIns="68580" bIns="34290" rtlCol="0" anchor="ctr" anchorCtr="0">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2649F9-493A-4D9C-A06A-361A0858F3F0}" type="slidenum">
              <a:rPr kumimoji="0" lang="en-US" sz="900" b="0" i="0" u="none" strike="noStrike" kern="1200" cap="none" spc="0" normalizeH="0" baseline="0" noProof="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788"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Google Shape;104;p15">
            <a:extLst>
              <a:ext uri="{FF2B5EF4-FFF2-40B4-BE49-F238E27FC236}">
                <a16:creationId xmlns:a16="http://schemas.microsoft.com/office/drawing/2014/main" id="{E4FE53B2-F309-440D-8C0A-8D5DDF07E9C4}"/>
              </a:ext>
            </a:extLst>
          </p:cNvPr>
          <p:cNvSpPr txBox="1"/>
          <p:nvPr/>
        </p:nvSpPr>
        <p:spPr>
          <a:xfrm>
            <a:off x="4835860" y="6381328"/>
            <a:ext cx="2520280" cy="350658"/>
          </a:xfrm>
          <a:prstGeom prst="rect">
            <a:avLst/>
          </a:prstGeom>
          <a:no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600" b="0" i="0" u="none" strike="noStrike" kern="1200" cap="none" spc="0" normalizeH="0" baseline="0" noProof="0" dirty="0">
              <a:ln>
                <a:noFill/>
              </a:ln>
              <a:solidFill>
                <a:prstClr val="white">
                  <a:lumMod val="50000"/>
                </a:prstClr>
              </a:solidFill>
              <a:effectLst/>
              <a:uLnTx/>
              <a:uFillTx/>
              <a:latin typeface="Arial"/>
              <a:ea typeface="Century Gothic"/>
              <a:cs typeface="Century Gothic"/>
              <a:sym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Arial"/>
                <a:ea typeface="Calibri"/>
                <a:cs typeface="Calibri"/>
                <a:sym typeface="Calibri"/>
              </a:rPr>
              <a:t>Making Connections (IOW) Ltd 2024</a:t>
            </a:r>
            <a:endParaRPr kumimoji="0" sz="11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pic>
        <p:nvPicPr>
          <p:cNvPr id="11" name="Picture 10" descr="A cartoon of a person with her arms out&#10;&#10;Description automatically generated">
            <a:extLst>
              <a:ext uri="{FF2B5EF4-FFF2-40B4-BE49-F238E27FC236}">
                <a16:creationId xmlns:a16="http://schemas.microsoft.com/office/drawing/2014/main" id="{9F0AA2BD-D356-DE70-0369-88CDBE37F9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16480" y="312667"/>
            <a:ext cx="1572471" cy="2113886"/>
          </a:xfrm>
          <a:prstGeom prst="rect">
            <a:avLst/>
          </a:prstGeom>
        </p:spPr>
      </p:pic>
    </p:spTree>
    <p:extLst>
      <p:ext uri="{BB962C8B-B14F-4D97-AF65-F5344CB8AC3E}">
        <p14:creationId xmlns:p14="http://schemas.microsoft.com/office/powerpoint/2010/main" val="1170239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4053" y="209200"/>
            <a:ext cx="5342384" cy="990600"/>
          </a:xfrm>
        </p:spPr>
        <p:txBody>
          <a:bodyPr>
            <a:normAutofit/>
          </a:bodyPr>
          <a:lstStyle/>
          <a:p>
            <a:r>
              <a:rPr lang="en-GB" sz="4400" b="1" dirty="0">
                <a:solidFill>
                  <a:schemeClr val="tx1"/>
                </a:solidFill>
                <a:latin typeface="+mj-lt"/>
              </a:rPr>
              <a:t>Reasonable belief =</a:t>
            </a:r>
          </a:p>
        </p:txBody>
      </p:sp>
      <p:sp>
        <p:nvSpPr>
          <p:cNvPr id="3" name="Content Placeholder 2"/>
          <p:cNvSpPr>
            <a:spLocks noGrp="1"/>
          </p:cNvSpPr>
          <p:nvPr>
            <p:ph idx="1"/>
          </p:nvPr>
        </p:nvSpPr>
        <p:spPr>
          <a:xfrm>
            <a:off x="200037" y="1540024"/>
            <a:ext cx="10972800" cy="4876800"/>
          </a:xfrm>
        </p:spPr>
        <p:txBody>
          <a:bodyPr>
            <a:noAutofit/>
          </a:bodyPr>
          <a:lstStyle/>
          <a:p>
            <a:pPr marL="274320" lvl="1" indent="0" algn="ctr">
              <a:buNone/>
            </a:pPr>
            <a:r>
              <a:rPr lang="en-GB" sz="3200" dirty="0"/>
              <a:t>Following the checklist</a:t>
            </a:r>
          </a:p>
          <a:p>
            <a:pPr marL="274320" lvl="1" indent="0" algn="ctr">
              <a:buNone/>
            </a:pPr>
            <a:r>
              <a:rPr lang="en-GB" sz="3200" dirty="0"/>
              <a:t>+</a:t>
            </a:r>
          </a:p>
          <a:p>
            <a:pPr marL="274320" lvl="1" indent="0" algn="ctr">
              <a:buNone/>
            </a:pPr>
            <a:r>
              <a:rPr lang="en-GB" sz="3200" dirty="0"/>
              <a:t>Risk assessing necessity</a:t>
            </a:r>
          </a:p>
          <a:p>
            <a:pPr marL="274320" lvl="1" indent="0" algn="ctr">
              <a:buNone/>
            </a:pPr>
            <a:r>
              <a:rPr lang="en-GB" sz="3200" dirty="0"/>
              <a:t>+</a:t>
            </a:r>
          </a:p>
          <a:p>
            <a:pPr marL="274320" lvl="1" indent="0" algn="ctr">
              <a:buNone/>
            </a:pPr>
            <a:r>
              <a:rPr lang="en-GB" sz="3200" dirty="0"/>
              <a:t>Seeking proportionality </a:t>
            </a:r>
          </a:p>
          <a:p>
            <a:pPr marL="274320" lvl="1" indent="0" algn="ctr">
              <a:buNone/>
            </a:pPr>
            <a:r>
              <a:rPr lang="en-GB" sz="3200" dirty="0"/>
              <a:t>(less restrictive alternatives)</a:t>
            </a:r>
          </a:p>
          <a:p>
            <a:pPr marL="274320" lvl="1" indent="0" algn="ctr">
              <a:buNone/>
            </a:pPr>
            <a:r>
              <a:rPr lang="en-GB" sz="3200" dirty="0">
                <a:latin typeface="+mn-lt"/>
              </a:rPr>
              <a:t>+</a:t>
            </a:r>
          </a:p>
          <a:p>
            <a:pPr marL="274320" lvl="1" indent="0" algn="ctr">
              <a:buNone/>
            </a:pPr>
            <a:r>
              <a:rPr lang="en-GB" sz="3200" dirty="0"/>
              <a:t>Engaging with opposing views</a:t>
            </a:r>
            <a:endParaRPr lang="en-GB" sz="3200" dirty="0">
              <a:latin typeface="+mn-lt"/>
            </a:endParaRPr>
          </a:p>
        </p:txBody>
      </p:sp>
      <p:sp>
        <p:nvSpPr>
          <p:cNvPr id="4" name="Google Shape;351;p36">
            <a:extLst>
              <a:ext uri="{FF2B5EF4-FFF2-40B4-BE49-F238E27FC236}">
                <a16:creationId xmlns:a16="http://schemas.microsoft.com/office/drawing/2014/main" id="{F441ED7D-3978-48D2-BDB0-144B95202DF2}"/>
              </a:ext>
            </a:extLst>
          </p:cNvPr>
          <p:cNvSpPr txBox="1">
            <a:spLocks/>
          </p:cNvSpPr>
          <p:nvPr/>
        </p:nvSpPr>
        <p:spPr>
          <a:xfrm>
            <a:off x="10039350" y="6453336"/>
            <a:ext cx="2057400" cy="273844"/>
          </a:xfrm>
          <a:prstGeom prst="rect">
            <a:avLst/>
          </a:prstGeom>
          <a:noFill/>
          <a:ln>
            <a:noFill/>
          </a:ln>
        </p:spPr>
        <p:txBody>
          <a:bodyPr spcFirstLastPara="1" vert="horz" wrap="square" lIns="68580" tIns="34290" rIns="68580" bIns="34290" rtlCol="0" anchor="ctr" anchorCtr="0">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2649F9-493A-4D9C-A06A-361A0858F3F0}" type="slidenum">
              <a:rPr kumimoji="0" lang="en-US" sz="900" b="0" i="0" u="none" strike="noStrike" kern="1200" cap="none" spc="0" normalizeH="0" baseline="0" noProof="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788"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Google Shape;104;p15">
            <a:extLst>
              <a:ext uri="{FF2B5EF4-FFF2-40B4-BE49-F238E27FC236}">
                <a16:creationId xmlns:a16="http://schemas.microsoft.com/office/drawing/2014/main" id="{E4FE53B2-F309-440D-8C0A-8D5DDF07E9C4}"/>
              </a:ext>
            </a:extLst>
          </p:cNvPr>
          <p:cNvSpPr txBox="1"/>
          <p:nvPr/>
        </p:nvSpPr>
        <p:spPr>
          <a:xfrm>
            <a:off x="4835860" y="6381328"/>
            <a:ext cx="2520280" cy="350658"/>
          </a:xfrm>
          <a:prstGeom prst="rect">
            <a:avLst/>
          </a:prstGeom>
          <a:no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600" b="0" i="0" u="none" strike="noStrike" kern="1200" cap="none" spc="0" normalizeH="0" baseline="0" noProof="0" dirty="0">
              <a:ln>
                <a:noFill/>
              </a:ln>
              <a:solidFill>
                <a:prstClr val="white">
                  <a:lumMod val="50000"/>
                </a:prstClr>
              </a:solidFill>
              <a:effectLst/>
              <a:uLnTx/>
              <a:uFillTx/>
              <a:latin typeface="Arial"/>
              <a:ea typeface="Century Gothic"/>
              <a:cs typeface="Century Gothic"/>
              <a:sym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Arial"/>
                <a:ea typeface="Calibri"/>
                <a:cs typeface="Calibri"/>
                <a:sym typeface="Calibri"/>
              </a:rPr>
              <a:t>Making Connections (IOW) Ltd 2024</a:t>
            </a:r>
            <a:endParaRPr kumimoji="0" sz="11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pic>
        <p:nvPicPr>
          <p:cNvPr id="6" name="Picture 5" descr="A group of colorful toy blocks&#10;&#10;Description automatically generated">
            <a:extLst>
              <a:ext uri="{FF2B5EF4-FFF2-40B4-BE49-F238E27FC236}">
                <a16:creationId xmlns:a16="http://schemas.microsoft.com/office/drawing/2014/main" id="{5239E488-AEF9-465C-9F66-469B96CAD3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2424" y="80326"/>
            <a:ext cx="2060848" cy="2060848"/>
          </a:xfrm>
          <a:prstGeom prst="rect">
            <a:avLst/>
          </a:prstGeom>
        </p:spPr>
      </p:pic>
      <p:pic>
        <p:nvPicPr>
          <p:cNvPr id="7" name="Picture 6" descr="A red lego block on a black background&#10;&#10;Description automatically generated">
            <a:extLst>
              <a:ext uri="{FF2B5EF4-FFF2-40B4-BE49-F238E27FC236}">
                <a16:creationId xmlns:a16="http://schemas.microsoft.com/office/drawing/2014/main" id="{38E5C3A5-E603-CD9A-2D59-322FD4DB4E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9163" y="798111"/>
            <a:ext cx="2592288" cy="2068952"/>
          </a:xfrm>
          <a:prstGeom prst="rect">
            <a:avLst/>
          </a:prstGeom>
        </p:spPr>
      </p:pic>
      <p:pic>
        <p:nvPicPr>
          <p:cNvPr id="10" name="Picture 9" descr="A yellow toy block with two circles&#10;&#10;Description automatically generated">
            <a:extLst>
              <a:ext uri="{FF2B5EF4-FFF2-40B4-BE49-F238E27FC236}">
                <a16:creationId xmlns:a16="http://schemas.microsoft.com/office/drawing/2014/main" id="{27F77514-606F-A470-7549-91DD8C82D46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0881" t="39987" r="36419" b="36943"/>
          <a:stretch/>
        </p:blipFill>
        <p:spPr>
          <a:xfrm>
            <a:off x="1799872" y="2797442"/>
            <a:ext cx="864097" cy="454404"/>
          </a:xfrm>
          <a:prstGeom prst="rect">
            <a:avLst/>
          </a:prstGeom>
        </p:spPr>
      </p:pic>
      <p:pic>
        <p:nvPicPr>
          <p:cNvPr id="12" name="Picture 11" descr="A green lego block with three dots&#10;&#10;Description automatically generated">
            <a:extLst>
              <a:ext uri="{FF2B5EF4-FFF2-40B4-BE49-F238E27FC236}">
                <a16:creationId xmlns:a16="http://schemas.microsoft.com/office/drawing/2014/main" id="{0958FF88-E6B5-4186-D163-EE36D5A81CD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7623" t="35697" r="27229" b="32804"/>
          <a:stretch/>
        </p:blipFill>
        <p:spPr>
          <a:xfrm>
            <a:off x="1750374" y="4120366"/>
            <a:ext cx="1080121" cy="569643"/>
          </a:xfrm>
          <a:prstGeom prst="rect">
            <a:avLst/>
          </a:prstGeom>
        </p:spPr>
      </p:pic>
      <p:pic>
        <p:nvPicPr>
          <p:cNvPr id="14" name="Picture 13" descr="A pink toy block with round dots&#10;&#10;Description automatically generated">
            <a:extLst>
              <a:ext uri="{FF2B5EF4-FFF2-40B4-BE49-F238E27FC236}">
                <a16:creationId xmlns:a16="http://schemas.microsoft.com/office/drawing/2014/main" id="{9E386CA3-25EE-3985-2A92-7EC34BFAA2B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4210" t="28829" r="35658" b="26900"/>
          <a:stretch/>
        </p:blipFill>
        <p:spPr>
          <a:xfrm>
            <a:off x="1872681" y="5558529"/>
            <a:ext cx="835508" cy="798443"/>
          </a:xfrm>
          <a:prstGeom prst="rect">
            <a:avLst/>
          </a:prstGeom>
        </p:spPr>
      </p:pic>
    </p:spTree>
    <p:extLst>
      <p:ext uri="{BB962C8B-B14F-4D97-AF65-F5344CB8AC3E}">
        <p14:creationId xmlns:p14="http://schemas.microsoft.com/office/powerpoint/2010/main" val="39747068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50299" y="2456905"/>
            <a:ext cx="1719499" cy="1563616"/>
          </a:xfrm>
        </p:spPr>
        <p:txBody>
          <a:bodyPr>
            <a:normAutofit/>
          </a:bodyPr>
          <a:lstStyle/>
          <a:p>
            <a:pPr algn="ctr"/>
            <a:r>
              <a:rPr lang="en-GB" sz="2400" b="1" dirty="0">
                <a:solidFill>
                  <a:schemeClr val="tx1"/>
                </a:solidFill>
                <a:latin typeface="+mj-lt"/>
              </a:rPr>
              <a:t>Best Interests Triangle</a:t>
            </a:r>
          </a:p>
        </p:txBody>
      </p:sp>
      <p:sp>
        <p:nvSpPr>
          <p:cNvPr id="4" name="Google Shape;351;p36">
            <a:extLst>
              <a:ext uri="{FF2B5EF4-FFF2-40B4-BE49-F238E27FC236}">
                <a16:creationId xmlns:a16="http://schemas.microsoft.com/office/drawing/2014/main" id="{F441ED7D-3978-48D2-BDB0-144B95202DF2}"/>
              </a:ext>
            </a:extLst>
          </p:cNvPr>
          <p:cNvSpPr txBox="1">
            <a:spLocks/>
          </p:cNvSpPr>
          <p:nvPr/>
        </p:nvSpPr>
        <p:spPr>
          <a:xfrm>
            <a:off x="10039350" y="6453336"/>
            <a:ext cx="2057400" cy="273844"/>
          </a:xfrm>
          <a:prstGeom prst="rect">
            <a:avLst/>
          </a:prstGeom>
          <a:noFill/>
          <a:ln>
            <a:noFill/>
          </a:ln>
        </p:spPr>
        <p:txBody>
          <a:bodyPr spcFirstLastPara="1" vert="horz" wrap="square" lIns="68580" tIns="34290" rIns="68580" bIns="34290" rtlCol="0" anchor="ctr" anchorCtr="0">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2649F9-493A-4D9C-A06A-361A0858F3F0}" type="slidenum">
              <a:rPr kumimoji="0" lang="en-US" sz="900" b="0" i="0" u="none" strike="noStrike" kern="1200" cap="none" spc="0" normalizeH="0" baseline="0" noProof="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788"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Google Shape;104;p15">
            <a:extLst>
              <a:ext uri="{FF2B5EF4-FFF2-40B4-BE49-F238E27FC236}">
                <a16:creationId xmlns:a16="http://schemas.microsoft.com/office/drawing/2014/main" id="{E4FE53B2-F309-440D-8C0A-8D5DDF07E9C4}"/>
              </a:ext>
            </a:extLst>
          </p:cNvPr>
          <p:cNvSpPr txBox="1"/>
          <p:nvPr/>
        </p:nvSpPr>
        <p:spPr>
          <a:xfrm>
            <a:off x="4835860" y="6381328"/>
            <a:ext cx="2520280" cy="350658"/>
          </a:xfrm>
          <a:prstGeom prst="rect">
            <a:avLst/>
          </a:prstGeom>
          <a:no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600" b="0" i="0" u="none" strike="noStrike" kern="1200" cap="none" spc="0" normalizeH="0" baseline="0" noProof="0" dirty="0">
              <a:ln>
                <a:noFill/>
              </a:ln>
              <a:solidFill>
                <a:prstClr val="white">
                  <a:lumMod val="50000"/>
                </a:prstClr>
              </a:solidFill>
              <a:effectLst/>
              <a:uLnTx/>
              <a:uFillTx/>
              <a:latin typeface="Arial"/>
              <a:ea typeface="Century Gothic"/>
              <a:cs typeface="Century Gothic"/>
              <a:sym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Arial"/>
                <a:ea typeface="Calibri"/>
                <a:cs typeface="Calibri"/>
                <a:sym typeface="Calibri"/>
              </a:rPr>
              <a:t>Making Connections (IOW) Ltd 2024</a:t>
            </a:r>
            <a:endParaRPr kumimoji="0" sz="11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pic>
        <p:nvPicPr>
          <p:cNvPr id="6" name="Picture 5" descr="A group of colorful toy blocks&#10;&#10;Description automatically generated">
            <a:extLst>
              <a:ext uri="{FF2B5EF4-FFF2-40B4-BE49-F238E27FC236}">
                <a16:creationId xmlns:a16="http://schemas.microsoft.com/office/drawing/2014/main" id="{5239E488-AEF9-465C-9F66-469B96CAD3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12424" y="80326"/>
            <a:ext cx="2060848" cy="2060848"/>
          </a:xfrm>
          <a:prstGeom prst="rect">
            <a:avLst/>
          </a:prstGeom>
        </p:spPr>
      </p:pic>
      <p:pic>
        <p:nvPicPr>
          <p:cNvPr id="12" name="Picture 11" descr="A green lego block with three dots&#10;&#10;Description automatically generated">
            <a:extLst>
              <a:ext uri="{FF2B5EF4-FFF2-40B4-BE49-F238E27FC236}">
                <a16:creationId xmlns:a16="http://schemas.microsoft.com/office/drawing/2014/main" id="{0958FF88-E6B5-4186-D163-EE36D5A81CD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623" t="35697" r="27229" b="32804"/>
          <a:stretch/>
        </p:blipFill>
        <p:spPr>
          <a:xfrm>
            <a:off x="4413558" y="3723351"/>
            <a:ext cx="2545758" cy="1342603"/>
          </a:xfrm>
          <a:prstGeom prst="rect">
            <a:avLst/>
          </a:prstGeom>
        </p:spPr>
      </p:pic>
      <p:pic>
        <p:nvPicPr>
          <p:cNvPr id="11" name="Picture 10" descr="A green lego block with three dots&#10;&#10;Description automatically generated">
            <a:extLst>
              <a:ext uri="{FF2B5EF4-FFF2-40B4-BE49-F238E27FC236}">
                <a16:creationId xmlns:a16="http://schemas.microsoft.com/office/drawing/2014/main" id="{5B7DC6BF-A4C7-ACD4-5859-7AFFE65431F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623" t="35697" r="27229" b="32804"/>
          <a:stretch/>
        </p:blipFill>
        <p:spPr>
          <a:xfrm rot="18060747">
            <a:off x="3443991" y="2101729"/>
            <a:ext cx="2545758" cy="1342603"/>
          </a:xfrm>
          <a:prstGeom prst="rect">
            <a:avLst/>
          </a:prstGeom>
        </p:spPr>
      </p:pic>
      <p:pic>
        <p:nvPicPr>
          <p:cNvPr id="13" name="Picture 12" descr="A green lego block with three dots&#10;&#10;Description automatically generated">
            <a:extLst>
              <a:ext uri="{FF2B5EF4-FFF2-40B4-BE49-F238E27FC236}">
                <a16:creationId xmlns:a16="http://schemas.microsoft.com/office/drawing/2014/main" id="{2EF54AA1-A1AA-0C6A-F935-91C6B2F8355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623" t="35697" r="27229" b="32804"/>
          <a:stretch/>
        </p:blipFill>
        <p:spPr>
          <a:xfrm rot="3559551">
            <a:off x="5695271" y="2161391"/>
            <a:ext cx="2545758" cy="1342603"/>
          </a:xfrm>
          <a:prstGeom prst="rect">
            <a:avLst/>
          </a:prstGeom>
        </p:spPr>
      </p:pic>
      <p:sp>
        <p:nvSpPr>
          <p:cNvPr id="3" name="Title 1">
            <a:extLst>
              <a:ext uri="{FF2B5EF4-FFF2-40B4-BE49-F238E27FC236}">
                <a16:creationId xmlns:a16="http://schemas.microsoft.com/office/drawing/2014/main" id="{879CB4D8-8661-9147-E42B-EF520ECA0401}"/>
              </a:ext>
            </a:extLst>
          </p:cNvPr>
          <p:cNvSpPr txBox="1">
            <a:spLocks/>
          </p:cNvSpPr>
          <p:nvPr/>
        </p:nvSpPr>
        <p:spPr>
          <a:xfrm>
            <a:off x="1556078" y="1938218"/>
            <a:ext cx="2730296" cy="103737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accent5">
                    <a:lumMod val="50000"/>
                  </a:schemeClr>
                </a:solidFill>
                <a:latin typeface="+mn-lt"/>
                <a:ea typeface="Tahoma" panose="020B0604030504040204" pitchFamily="34" charset="0"/>
                <a:cs typeface="Calibri" panose="020F0502020204030204" pitchFamily="34" charset="0"/>
              </a:defRPr>
            </a:lvl1pPr>
          </a:lstStyle>
          <a:p>
            <a:pPr algn="ctr"/>
            <a:r>
              <a:rPr lang="en-GB" sz="3200" b="1" dirty="0">
                <a:solidFill>
                  <a:srgbClr val="FF0000"/>
                </a:solidFill>
                <a:latin typeface="+mj-lt"/>
              </a:rPr>
              <a:t>Best Interests Capital</a:t>
            </a:r>
          </a:p>
        </p:txBody>
      </p:sp>
      <p:sp>
        <p:nvSpPr>
          <p:cNvPr id="5" name="Title 1">
            <a:extLst>
              <a:ext uri="{FF2B5EF4-FFF2-40B4-BE49-F238E27FC236}">
                <a16:creationId xmlns:a16="http://schemas.microsoft.com/office/drawing/2014/main" id="{930A8D91-579D-3EC5-190C-C1EB617D1F90}"/>
              </a:ext>
            </a:extLst>
          </p:cNvPr>
          <p:cNvSpPr txBox="1">
            <a:spLocks/>
          </p:cNvSpPr>
          <p:nvPr/>
        </p:nvSpPr>
        <p:spPr>
          <a:xfrm>
            <a:off x="7301713" y="2070756"/>
            <a:ext cx="2730296" cy="1037373"/>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accent5">
                    <a:lumMod val="50000"/>
                  </a:schemeClr>
                </a:solidFill>
                <a:latin typeface="+mn-lt"/>
                <a:ea typeface="Tahoma" panose="020B0604030504040204" pitchFamily="34" charset="0"/>
                <a:cs typeface="Calibri" panose="020F0502020204030204" pitchFamily="34" charset="0"/>
              </a:defRPr>
            </a:lvl1pPr>
          </a:lstStyle>
          <a:p>
            <a:pPr algn="ctr"/>
            <a:r>
              <a:rPr lang="en-GB" sz="3200" b="1" dirty="0">
                <a:solidFill>
                  <a:srgbClr val="FFC000"/>
                </a:solidFill>
                <a:latin typeface="+mj-lt"/>
              </a:rPr>
              <a:t>Wishes and Feelings</a:t>
            </a:r>
          </a:p>
        </p:txBody>
      </p:sp>
      <p:sp>
        <p:nvSpPr>
          <p:cNvPr id="7" name="Title 1">
            <a:extLst>
              <a:ext uri="{FF2B5EF4-FFF2-40B4-BE49-F238E27FC236}">
                <a16:creationId xmlns:a16="http://schemas.microsoft.com/office/drawing/2014/main" id="{931C0B0B-1B64-62CB-8204-A88DFD085355}"/>
              </a:ext>
            </a:extLst>
          </p:cNvPr>
          <p:cNvSpPr txBox="1">
            <a:spLocks/>
          </p:cNvSpPr>
          <p:nvPr/>
        </p:nvSpPr>
        <p:spPr>
          <a:xfrm>
            <a:off x="4435962" y="4957589"/>
            <a:ext cx="2730296" cy="103737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accent5">
                    <a:lumMod val="50000"/>
                  </a:schemeClr>
                </a:solidFill>
                <a:latin typeface="+mn-lt"/>
                <a:ea typeface="Tahoma" panose="020B0604030504040204" pitchFamily="34" charset="0"/>
                <a:cs typeface="Calibri" panose="020F0502020204030204" pitchFamily="34" charset="0"/>
              </a:defRPr>
            </a:lvl1pPr>
          </a:lstStyle>
          <a:p>
            <a:pPr algn="ctr"/>
            <a:r>
              <a:rPr lang="en-GB" sz="3200" b="1" dirty="0">
                <a:solidFill>
                  <a:schemeClr val="accent5">
                    <a:lumMod val="75000"/>
                  </a:schemeClr>
                </a:solidFill>
                <a:latin typeface="+mj-lt"/>
              </a:rPr>
              <a:t>Welfare Duty</a:t>
            </a:r>
          </a:p>
        </p:txBody>
      </p:sp>
      <p:sp>
        <p:nvSpPr>
          <p:cNvPr id="10" name="Title 1">
            <a:extLst>
              <a:ext uri="{FF2B5EF4-FFF2-40B4-BE49-F238E27FC236}">
                <a16:creationId xmlns:a16="http://schemas.microsoft.com/office/drawing/2014/main" id="{0D3E8648-40D8-08C2-8BCB-B81B14813D8C}"/>
              </a:ext>
            </a:extLst>
          </p:cNvPr>
          <p:cNvSpPr txBox="1">
            <a:spLocks/>
          </p:cNvSpPr>
          <p:nvPr/>
        </p:nvSpPr>
        <p:spPr>
          <a:xfrm>
            <a:off x="344053" y="209200"/>
            <a:ext cx="5342384" cy="9906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chemeClr val="accent5">
                    <a:lumMod val="50000"/>
                  </a:schemeClr>
                </a:solidFill>
                <a:latin typeface="+mn-lt"/>
                <a:ea typeface="Tahoma" panose="020B0604030504040204" pitchFamily="34" charset="0"/>
                <a:cs typeface="Calibri" panose="020F0502020204030204" pitchFamily="34" charset="0"/>
              </a:defRPr>
            </a:lvl1pPr>
          </a:lstStyle>
          <a:p>
            <a:r>
              <a:rPr lang="en-GB" sz="4400" b="1">
                <a:solidFill>
                  <a:schemeClr val="tx1"/>
                </a:solidFill>
                <a:latin typeface="+mj-lt"/>
              </a:rPr>
              <a:t>Reasonable belief =</a:t>
            </a:r>
            <a:endParaRPr lang="en-GB" sz="4400" b="1" dirty="0">
              <a:solidFill>
                <a:schemeClr val="tx1"/>
              </a:solidFill>
              <a:latin typeface="+mj-lt"/>
            </a:endParaRPr>
          </a:p>
        </p:txBody>
      </p:sp>
    </p:spTree>
    <p:extLst>
      <p:ext uri="{BB962C8B-B14F-4D97-AF65-F5344CB8AC3E}">
        <p14:creationId xmlns:p14="http://schemas.microsoft.com/office/powerpoint/2010/main" val="125874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Google Shape;351;p36">
            <a:extLst>
              <a:ext uri="{FF2B5EF4-FFF2-40B4-BE49-F238E27FC236}">
                <a16:creationId xmlns:a16="http://schemas.microsoft.com/office/drawing/2014/main" id="{F441ED7D-3978-48D2-BDB0-144B95202DF2}"/>
              </a:ext>
            </a:extLst>
          </p:cNvPr>
          <p:cNvSpPr txBox="1">
            <a:spLocks/>
          </p:cNvSpPr>
          <p:nvPr/>
        </p:nvSpPr>
        <p:spPr>
          <a:xfrm>
            <a:off x="10039350" y="6453336"/>
            <a:ext cx="2057400" cy="273844"/>
          </a:xfrm>
          <a:prstGeom prst="rect">
            <a:avLst/>
          </a:prstGeom>
          <a:noFill/>
          <a:ln>
            <a:noFill/>
          </a:ln>
        </p:spPr>
        <p:txBody>
          <a:bodyPr spcFirstLastPara="1" vert="horz" wrap="square" lIns="68580" tIns="34290" rIns="68580" bIns="34290" rtlCol="0" anchor="ctr" anchorCtr="0">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2649F9-493A-4D9C-A06A-361A0858F3F0}" type="slidenum">
              <a:rPr kumimoji="0" lang="en-US" sz="900" b="0" i="0" u="none" strike="noStrike" kern="1200" cap="none" spc="0" normalizeH="0" baseline="0" noProof="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788"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Google Shape;104;p15">
            <a:extLst>
              <a:ext uri="{FF2B5EF4-FFF2-40B4-BE49-F238E27FC236}">
                <a16:creationId xmlns:a16="http://schemas.microsoft.com/office/drawing/2014/main" id="{E4FE53B2-F309-440D-8C0A-8D5DDF07E9C4}"/>
              </a:ext>
            </a:extLst>
          </p:cNvPr>
          <p:cNvSpPr txBox="1"/>
          <p:nvPr/>
        </p:nvSpPr>
        <p:spPr>
          <a:xfrm>
            <a:off x="4835860" y="6381328"/>
            <a:ext cx="2520280" cy="350658"/>
          </a:xfrm>
          <a:prstGeom prst="rect">
            <a:avLst/>
          </a:prstGeom>
          <a:no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600" b="0" i="0" u="none" strike="noStrike" kern="1200" cap="none" spc="0" normalizeH="0" baseline="0" noProof="0" dirty="0">
              <a:ln>
                <a:noFill/>
              </a:ln>
              <a:solidFill>
                <a:prstClr val="white">
                  <a:lumMod val="50000"/>
                </a:prstClr>
              </a:solidFill>
              <a:effectLst/>
              <a:uLnTx/>
              <a:uFillTx/>
              <a:latin typeface="Arial"/>
              <a:ea typeface="Century Gothic"/>
              <a:cs typeface="Century Gothic"/>
              <a:sym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Arial"/>
                <a:ea typeface="Calibri"/>
                <a:cs typeface="Calibri"/>
                <a:sym typeface="Calibri"/>
              </a:rPr>
              <a:t>Making Connections (IOW) Ltd 2024</a:t>
            </a:r>
            <a:endParaRPr kumimoji="0" sz="11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sp>
        <p:nvSpPr>
          <p:cNvPr id="14" name="Title 13">
            <a:extLst>
              <a:ext uri="{FF2B5EF4-FFF2-40B4-BE49-F238E27FC236}">
                <a16:creationId xmlns:a16="http://schemas.microsoft.com/office/drawing/2014/main" id="{4EDF41CE-14CD-541C-2351-5DE3D0AC530F}"/>
              </a:ext>
            </a:extLst>
          </p:cNvPr>
          <p:cNvSpPr>
            <a:spLocks noGrp="1"/>
          </p:cNvSpPr>
          <p:nvPr>
            <p:ph type="title"/>
          </p:nvPr>
        </p:nvSpPr>
        <p:spPr>
          <a:xfrm>
            <a:off x="95250" y="260648"/>
            <a:ext cx="12001500" cy="6192688"/>
          </a:xfrm>
        </p:spPr>
        <p:txBody>
          <a:bodyPr>
            <a:normAutofit/>
          </a:bodyPr>
          <a:lstStyle/>
          <a:p>
            <a:r>
              <a:rPr lang="en-GB" sz="2400" b="1" i="0" u="none" strike="noStrike" baseline="0" dirty="0">
                <a:solidFill>
                  <a:srgbClr val="000000"/>
                </a:solidFill>
                <a:latin typeface="Arial" panose="020B0604020202020204" pitchFamily="34" charset="0"/>
              </a:rPr>
              <a:t>Jeanette</a:t>
            </a:r>
            <a:br>
              <a:rPr lang="en-GB" sz="1800" b="0" i="0" u="none" strike="noStrike" baseline="0" dirty="0">
                <a:solidFill>
                  <a:srgbClr val="000000"/>
                </a:solidFill>
                <a:latin typeface="Arial" panose="020B0604020202020204" pitchFamily="34" charset="0"/>
              </a:rPr>
            </a:br>
            <a:br>
              <a:rPr lang="en-GB" sz="1800" b="0" i="0" u="none" strike="noStrike" baseline="0" dirty="0">
                <a:solidFill>
                  <a:srgbClr val="000000"/>
                </a:solidFill>
                <a:latin typeface="Arial" panose="020B0604020202020204" pitchFamily="34" charset="0"/>
              </a:rPr>
            </a:br>
            <a:r>
              <a:rPr lang="en-GB" sz="2000" b="0" i="0" u="none" strike="noStrike" baseline="0" dirty="0" err="1">
                <a:solidFill>
                  <a:srgbClr val="000000"/>
                </a:solidFill>
                <a:latin typeface="Arial" panose="020B0604020202020204" pitchFamily="34" charset="0"/>
              </a:rPr>
              <a:t>Jeanette</a:t>
            </a:r>
            <a:r>
              <a:rPr lang="en-GB" sz="2000" b="0" i="0" u="none" strike="noStrike" baseline="0" dirty="0">
                <a:solidFill>
                  <a:srgbClr val="000000"/>
                </a:solidFill>
                <a:latin typeface="Arial" panose="020B0604020202020204" pitchFamily="34" charset="0"/>
              </a:rPr>
              <a:t> lives in her own detached bungalow. Police were recently called to the property following a disturbance in which Jeanette was arguing with her neighbour. On attending the property, the officers were able to calm Jeanette and accompany her into her house. </a:t>
            </a:r>
            <a:br>
              <a:rPr lang="en-GB" sz="2000" b="0" i="0" u="none" strike="noStrike" baseline="0" dirty="0">
                <a:solidFill>
                  <a:srgbClr val="000000"/>
                </a:solidFill>
                <a:latin typeface="Arial" panose="020B0604020202020204" pitchFamily="34" charset="0"/>
              </a:rPr>
            </a:br>
            <a:br>
              <a:rPr lang="en-GB" sz="2000" b="0" i="0" u="none" strike="noStrike" baseline="0" dirty="0">
                <a:solidFill>
                  <a:srgbClr val="000000"/>
                </a:solidFill>
                <a:latin typeface="Arial" panose="020B0604020202020204" pitchFamily="34" charset="0"/>
              </a:rPr>
            </a:br>
            <a:r>
              <a:rPr lang="en-GB" sz="2000" b="0" i="0" u="none" strike="noStrike" baseline="0" dirty="0">
                <a:solidFill>
                  <a:srgbClr val="000000"/>
                </a:solidFill>
                <a:latin typeface="Arial" panose="020B0604020202020204" pitchFamily="34" charset="0"/>
              </a:rPr>
              <a:t>They later sent a notice to the multi-agency safeguarding team describing Jeanette’s circumstances:</a:t>
            </a:r>
            <a:br>
              <a:rPr lang="en-GB" sz="2000" b="0" i="0" u="none" strike="noStrike" baseline="0" dirty="0">
                <a:solidFill>
                  <a:srgbClr val="000000"/>
                </a:solidFill>
                <a:latin typeface="Arial" panose="020B0604020202020204" pitchFamily="34" charset="0"/>
              </a:rPr>
            </a:br>
            <a:r>
              <a:rPr lang="en-GB" sz="2000" b="0" i="0" u="none" strike="noStrike" baseline="0" dirty="0">
                <a:solidFill>
                  <a:srgbClr val="000000"/>
                </a:solidFill>
                <a:latin typeface="Arial" panose="020B0604020202020204" pitchFamily="34" charset="0"/>
              </a:rPr>
              <a:t>“..unkempt, dishevelled, her hair was messy and unclean, and her appearance suggests poor personal care. </a:t>
            </a:r>
            <a:br>
              <a:rPr lang="en-GB" sz="2000" b="0" i="0" u="none" strike="noStrike" baseline="0" dirty="0">
                <a:solidFill>
                  <a:srgbClr val="000000"/>
                </a:solidFill>
                <a:latin typeface="Arial" panose="020B0604020202020204" pitchFamily="34" charset="0"/>
              </a:rPr>
            </a:br>
            <a:r>
              <a:rPr lang="en-GB" sz="2000" b="0" i="0" u="none" strike="noStrike" baseline="0" dirty="0">
                <a:solidFill>
                  <a:srgbClr val="000000"/>
                </a:solidFill>
                <a:latin typeface="Arial" panose="020B0604020202020204" pitchFamily="34" charset="0"/>
              </a:rPr>
              <a:t>Inside the house, the bathroom was full and there was nowhere to wash. There are two dogs in the property, the hallway was difficult to access, and the kitchen was completely cluttered with food, batteries and other belongings stacked high on all work surfaces, the floor and sink. There appeared to be no heating or hot water in the address. The conservatory was piled high with clutter and household objects and clothing and not accessible, the sitting room was not accessible as it was full floor to ceiling with furniture and boxes. The property is unacceptable for any person or animal to live in and likely poses a serious fire risk.”</a:t>
            </a:r>
            <a:br>
              <a:rPr lang="en-GB" sz="2000" b="0" i="0" u="none" strike="noStrike" baseline="0" dirty="0">
                <a:solidFill>
                  <a:srgbClr val="000000"/>
                </a:solidFill>
                <a:latin typeface="Arial" panose="020B0604020202020204" pitchFamily="34" charset="0"/>
              </a:rPr>
            </a:br>
            <a:br>
              <a:rPr lang="en-GB" sz="2000" b="0" i="0" u="none" strike="noStrike" baseline="0" dirty="0">
                <a:solidFill>
                  <a:srgbClr val="000000"/>
                </a:solidFill>
                <a:latin typeface="Arial" panose="020B0604020202020204" pitchFamily="34" charset="0"/>
              </a:rPr>
            </a:br>
            <a:r>
              <a:rPr lang="en-GB" sz="2000" b="0" i="0" u="none" strike="noStrike" baseline="0" dirty="0">
                <a:solidFill>
                  <a:srgbClr val="000000"/>
                </a:solidFill>
                <a:latin typeface="Arial" panose="020B0604020202020204" pitchFamily="34" charset="0"/>
              </a:rPr>
              <a:t>Initial contact is made by the multi-agency safeguarding team to consider if the section 42 criteria have been met. Jeanette said that the police officers had caught her on a bad day and that she was intending to get a cleaning company in to help her and she was trying to find a plumber who could come and fix her boiler. </a:t>
            </a:r>
            <a:br>
              <a:rPr lang="en-GB" sz="2000" b="0" i="0" u="none" strike="noStrike" baseline="0" dirty="0">
                <a:solidFill>
                  <a:srgbClr val="000000"/>
                </a:solidFill>
                <a:latin typeface="Arial" panose="020B0604020202020204" pitchFamily="34" charset="0"/>
              </a:rPr>
            </a:br>
            <a:endParaRPr lang="en-GB" sz="2000" dirty="0"/>
          </a:p>
        </p:txBody>
      </p:sp>
    </p:spTree>
    <p:extLst>
      <p:ext uri="{BB962C8B-B14F-4D97-AF65-F5344CB8AC3E}">
        <p14:creationId xmlns:p14="http://schemas.microsoft.com/office/powerpoint/2010/main" val="2400166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Google Shape;351;p36">
            <a:extLst>
              <a:ext uri="{FF2B5EF4-FFF2-40B4-BE49-F238E27FC236}">
                <a16:creationId xmlns:a16="http://schemas.microsoft.com/office/drawing/2014/main" id="{F441ED7D-3978-48D2-BDB0-144B95202DF2}"/>
              </a:ext>
            </a:extLst>
          </p:cNvPr>
          <p:cNvSpPr txBox="1">
            <a:spLocks/>
          </p:cNvSpPr>
          <p:nvPr/>
        </p:nvSpPr>
        <p:spPr>
          <a:xfrm>
            <a:off x="10039350" y="6453336"/>
            <a:ext cx="2057400" cy="273844"/>
          </a:xfrm>
          <a:prstGeom prst="rect">
            <a:avLst/>
          </a:prstGeom>
          <a:noFill/>
          <a:ln>
            <a:noFill/>
          </a:ln>
        </p:spPr>
        <p:txBody>
          <a:bodyPr spcFirstLastPara="1" vert="horz" wrap="square" lIns="68580" tIns="34290" rIns="68580" bIns="34290" rtlCol="0" anchor="ctr" anchorCtr="0">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2649F9-493A-4D9C-A06A-361A0858F3F0}" type="slidenum">
              <a:rPr kumimoji="0" lang="en-US" sz="900" b="0" i="0" u="none" strike="noStrike" kern="1200" cap="none" spc="0" normalizeH="0" baseline="0" noProof="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788"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Google Shape;104;p15">
            <a:extLst>
              <a:ext uri="{FF2B5EF4-FFF2-40B4-BE49-F238E27FC236}">
                <a16:creationId xmlns:a16="http://schemas.microsoft.com/office/drawing/2014/main" id="{E4FE53B2-F309-440D-8C0A-8D5DDF07E9C4}"/>
              </a:ext>
            </a:extLst>
          </p:cNvPr>
          <p:cNvSpPr txBox="1"/>
          <p:nvPr/>
        </p:nvSpPr>
        <p:spPr>
          <a:xfrm>
            <a:off x="4835860" y="6381328"/>
            <a:ext cx="2520280" cy="350658"/>
          </a:xfrm>
          <a:prstGeom prst="rect">
            <a:avLst/>
          </a:prstGeom>
          <a:no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600" b="0" i="0" u="none" strike="noStrike" kern="1200" cap="none" spc="0" normalizeH="0" baseline="0" noProof="0" dirty="0">
              <a:ln>
                <a:noFill/>
              </a:ln>
              <a:solidFill>
                <a:prstClr val="white">
                  <a:lumMod val="50000"/>
                </a:prstClr>
              </a:solidFill>
              <a:effectLst/>
              <a:uLnTx/>
              <a:uFillTx/>
              <a:latin typeface="Arial"/>
              <a:ea typeface="Century Gothic"/>
              <a:cs typeface="Century Gothic"/>
              <a:sym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Arial"/>
                <a:ea typeface="Calibri"/>
                <a:cs typeface="Calibri"/>
                <a:sym typeface="Calibri"/>
              </a:rPr>
              <a:t>Making Connections (IOW) Ltd 2024</a:t>
            </a:r>
            <a:endParaRPr kumimoji="0" sz="11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sp>
        <p:nvSpPr>
          <p:cNvPr id="14" name="Title 13">
            <a:extLst>
              <a:ext uri="{FF2B5EF4-FFF2-40B4-BE49-F238E27FC236}">
                <a16:creationId xmlns:a16="http://schemas.microsoft.com/office/drawing/2014/main" id="{4EDF41CE-14CD-541C-2351-5DE3D0AC530F}"/>
              </a:ext>
            </a:extLst>
          </p:cNvPr>
          <p:cNvSpPr>
            <a:spLocks noGrp="1"/>
          </p:cNvSpPr>
          <p:nvPr>
            <p:ph type="title"/>
          </p:nvPr>
        </p:nvSpPr>
        <p:spPr>
          <a:xfrm>
            <a:off x="335360" y="534492"/>
            <a:ext cx="11521280" cy="6192688"/>
          </a:xfrm>
        </p:spPr>
        <p:txBody>
          <a:bodyPr>
            <a:normAutofit fontScale="90000"/>
          </a:bodyPr>
          <a:lstStyle/>
          <a:p>
            <a:r>
              <a:rPr lang="en-GB" sz="2400" b="1" dirty="0">
                <a:solidFill>
                  <a:srgbClr val="000000"/>
                </a:solidFill>
                <a:latin typeface="Arial" panose="020B0604020202020204" pitchFamily="34" charset="0"/>
              </a:rPr>
              <a:t>Roger</a:t>
            </a:r>
            <a:br>
              <a:rPr lang="en-GB" sz="1800" b="0" i="0" u="none" strike="noStrike" baseline="0" dirty="0">
                <a:solidFill>
                  <a:srgbClr val="000000"/>
                </a:solidFill>
                <a:latin typeface="Arial" panose="020B0604020202020204" pitchFamily="34" charset="0"/>
              </a:rPr>
            </a:br>
            <a:br>
              <a:rPr lang="en-GB" sz="1800" b="0" i="0" u="none" strike="noStrike" baseline="0" dirty="0">
                <a:solidFill>
                  <a:srgbClr val="000000"/>
                </a:solidFill>
                <a:latin typeface="Arial" panose="020B0604020202020204" pitchFamily="34" charset="0"/>
              </a:rPr>
            </a:br>
            <a:r>
              <a:rPr lang="en-GB" sz="2200" dirty="0" err="1">
                <a:solidFill>
                  <a:srgbClr val="000000"/>
                </a:solidFill>
                <a:latin typeface="Arial" panose="020B0604020202020204" pitchFamily="34" charset="0"/>
              </a:rPr>
              <a:t>Roger</a:t>
            </a:r>
            <a:r>
              <a:rPr lang="en-GB" sz="2200" b="0" i="0" u="none" strike="noStrike" baseline="0" dirty="0">
                <a:solidFill>
                  <a:srgbClr val="000000"/>
                </a:solidFill>
                <a:latin typeface="Arial" panose="020B0604020202020204" pitchFamily="34" charset="0"/>
              </a:rPr>
              <a:t> is an older gentleman and lives in a ground floor apartment rented from a housing association. The apartment has one combined bedroom/sitting room, a small kitchenette and a wet-room style bathroom.</a:t>
            </a:r>
            <a:br>
              <a:rPr lang="en-GB" sz="2200" b="0" i="0" u="none" strike="noStrike" baseline="0" dirty="0">
                <a:solidFill>
                  <a:srgbClr val="000000"/>
                </a:solidFill>
                <a:latin typeface="Arial" panose="020B0604020202020204" pitchFamily="34" charset="0"/>
              </a:rPr>
            </a:br>
            <a:br>
              <a:rPr lang="en-GB" sz="2200" b="0" i="0" u="none" strike="noStrike" baseline="0" dirty="0">
                <a:solidFill>
                  <a:srgbClr val="000000"/>
                </a:solidFill>
                <a:latin typeface="Arial" panose="020B0604020202020204" pitchFamily="34" charset="0"/>
              </a:rPr>
            </a:br>
            <a:r>
              <a:rPr lang="en-GB" sz="2200" dirty="0">
                <a:solidFill>
                  <a:srgbClr val="000000"/>
                </a:solidFill>
                <a:latin typeface="Arial" panose="020B0604020202020204" pitchFamily="34" charset="0"/>
              </a:rPr>
              <a:t>Roger’s daughter lives a considerable distance away and contacted the local authority saying she can’t get to see her dad but had some concerns for his ability to care for himself.  She suspects he may have some kind of dementia as he seems increasingly confused, agitated and forgetful on the telephone.</a:t>
            </a:r>
            <a:br>
              <a:rPr lang="en-GB" sz="2200" dirty="0">
                <a:solidFill>
                  <a:srgbClr val="000000"/>
                </a:solidFill>
                <a:latin typeface="Arial" panose="020B0604020202020204" pitchFamily="34" charset="0"/>
              </a:rPr>
            </a:br>
            <a:br>
              <a:rPr lang="en-GB" sz="2200" dirty="0">
                <a:solidFill>
                  <a:srgbClr val="000000"/>
                </a:solidFill>
                <a:latin typeface="Arial" panose="020B0604020202020204" pitchFamily="34" charset="0"/>
              </a:rPr>
            </a:br>
            <a:r>
              <a:rPr lang="en-GB" sz="2200" dirty="0">
                <a:solidFill>
                  <a:srgbClr val="000000"/>
                </a:solidFill>
                <a:latin typeface="Arial" panose="020B0604020202020204" pitchFamily="34" charset="0"/>
              </a:rPr>
              <a:t>Unable to contact Roger, a</a:t>
            </a:r>
            <a:r>
              <a:rPr lang="en-GB" sz="2200" b="0" i="0" u="none" strike="noStrike" baseline="0" dirty="0">
                <a:solidFill>
                  <a:srgbClr val="000000"/>
                </a:solidFill>
                <a:latin typeface="Arial" panose="020B0604020202020204" pitchFamily="34" charset="0"/>
              </a:rPr>
              <a:t> senior case worker makes a visit</a:t>
            </a:r>
            <a:r>
              <a:rPr lang="en-GB" sz="2200" dirty="0">
                <a:solidFill>
                  <a:srgbClr val="000000"/>
                </a:solidFill>
                <a:latin typeface="Arial" panose="020B0604020202020204" pitchFamily="34" charset="0"/>
              </a:rPr>
              <a:t>.</a:t>
            </a:r>
            <a:r>
              <a:rPr lang="en-GB" sz="2200" b="0" i="0" u="none" strike="noStrike" baseline="0" dirty="0">
                <a:solidFill>
                  <a:srgbClr val="000000"/>
                </a:solidFill>
                <a:latin typeface="Arial" panose="020B0604020202020204" pitchFamily="34" charset="0"/>
              </a:rPr>
              <a:t> </a:t>
            </a:r>
            <a:r>
              <a:rPr lang="en-GB" sz="2200" dirty="0">
                <a:solidFill>
                  <a:srgbClr val="000000"/>
                </a:solidFill>
                <a:latin typeface="Arial" panose="020B0604020202020204" pitchFamily="34" charset="0"/>
              </a:rPr>
              <a:t>Roger</a:t>
            </a:r>
            <a:r>
              <a:rPr lang="en-GB" sz="2200" b="0" i="0" u="none" strike="noStrike" baseline="0" dirty="0">
                <a:solidFill>
                  <a:srgbClr val="000000"/>
                </a:solidFill>
                <a:latin typeface="Arial" panose="020B0604020202020204" pitchFamily="34" charset="0"/>
              </a:rPr>
              <a:t> will not open the front door but is willing to talk to him if he stands at a doorway around the back.  </a:t>
            </a:r>
            <a:r>
              <a:rPr lang="en-GB" sz="2200" dirty="0">
                <a:solidFill>
                  <a:srgbClr val="000000"/>
                </a:solidFill>
                <a:latin typeface="Arial" panose="020B0604020202020204" pitchFamily="34" charset="0"/>
              </a:rPr>
              <a:t>Roger</a:t>
            </a:r>
            <a:r>
              <a:rPr lang="en-GB" sz="2200" b="0" i="0" u="none" strike="noStrike" baseline="0" dirty="0">
                <a:solidFill>
                  <a:srgbClr val="000000"/>
                </a:solidFill>
                <a:latin typeface="Arial" panose="020B0604020202020204" pitchFamily="34" charset="0"/>
              </a:rPr>
              <a:t> is </a:t>
            </a:r>
            <a:r>
              <a:rPr lang="en-GB" sz="2200" dirty="0">
                <a:solidFill>
                  <a:srgbClr val="000000"/>
                </a:solidFill>
                <a:latin typeface="Arial" panose="020B0604020202020204" pitchFamily="34" charset="0"/>
              </a:rPr>
              <a:t>on his</a:t>
            </a:r>
            <a:r>
              <a:rPr lang="en-GB" sz="2200" b="0" i="0" u="none" strike="noStrike" baseline="0" dirty="0">
                <a:solidFill>
                  <a:srgbClr val="000000"/>
                </a:solidFill>
                <a:latin typeface="Arial" panose="020B0604020202020204" pitchFamily="34" charset="0"/>
              </a:rPr>
              <a:t> bed in his pyjamas and doesn’t not look clean. The worker notices what could be faeces on the floor and a very strong odour from property. There is no carpet, and the walls look damp. Amongst the rubbish </a:t>
            </a:r>
            <a:r>
              <a:rPr lang="en-GB" sz="2200" dirty="0">
                <a:solidFill>
                  <a:srgbClr val="000000"/>
                </a:solidFill>
                <a:latin typeface="Arial" panose="020B0604020202020204" pitchFamily="34" charset="0"/>
              </a:rPr>
              <a:t>on the floor there are </a:t>
            </a:r>
            <a:r>
              <a:rPr lang="en-GB" sz="2200" b="0" i="0" u="none" strike="noStrike" baseline="0" dirty="0">
                <a:solidFill>
                  <a:srgbClr val="000000"/>
                </a:solidFill>
                <a:latin typeface="Arial" panose="020B0604020202020204" pitchFamily="34" charset="0"/>
              </a:rPr>
              <a:t>plates </a:t>
            </a:r>
            <a:r>
              <a:rPr lang="en-GB" sz="2200" b="0" i="0" u="none" strike="noStrike" baseline="0">
                <a:solidFill>
                  <a:srgbClr val="000000"/>
                </a:solidFill>
                <a:latin typeface="Arial" panose="020B0604020202020204" pitchFamily="34" charset="0"/>
              </a:rPr>
              <a:t>of mouldy </a:t>
            </a:r>
            <a:r>
              <a:rPr lang="en-GB" sz="2200" b="0" i="0" u="none" strike="noStrike" baseline="0" dirty="0">
                <a:solidFill>
                  <a:srgbClr val="000000"/>
                </a:solidFill>
                <a:latin typeface="Arial" panose="020B0604020202020204" pitchFamily="34" charset="0"/>
              </a:rPr>
              <a:t>food, beer cans and a large pile of unopened letters. There is an electric fire on and a large puddle of water on the floor which extends from the bathroom door. The floor looks slippery. There are bags of rubbish in the yard which have been attacked by rodents.</a:t>
            </a:r>
            <a:br>
              <a:rPr lang="en-GB" sz="2200" b="0" i="0" u="none" strike="noStrike" baseline="0" dirty="0">
                <a:solidFill>
                  <a:srgbClr val="000000"/>
                </a:solidFill>
                <a:latin typeface="Arial" panose="020B0604020202020204" pitchFamily="34" charset="0"/>
              </a:rPr>
            </a:br>
            <a:br>
              <a:rPr lang="en-GB" sz="2200" dirty="0">
                <a:solidFill>
                  <a:srgbClr val="000000"/>
                </a:solidFill>
                <a:latin typeface="Arial" panose="020B0604020202020204" pitchFamily="34" charset="0"/>
              </a:rPr>
            </a:br>
            <a:r>
              <a:rPr lang="en-GB" sz="2200" dirty="0">
                <a:solidFill>
                  <a:srgbClr val="000000"/>
                </a:solidFill>
                <a:latin typeface="Arial" panose="020B0604020202020204" pitchFamily="34" charset="0"/>
              </a:rPr>
              <a:t>The worker asks Roger if he thinks he needs any help; Roger says he is fine he is just naturally a bit messy and he is waiting for his daughter to come and visit to help him clear up. Roger says he doesn’t need any kind of assessment or support, he thanks the worker for calling but says he doesn’t need to come again.</a:t>
            </a:r>
            <a:br>
              <a:rPr lang="en-GB" sz="2200" b="0" i="0" u="none" strike="noStrike" baseline="0" dirty="0">
                <a:solidFill>
                  <a:srgbClr val="000000"/>
                </a:solidFill>
                <a:latin typeface="Arial" panose="020B0604020202020204" pitchFamily="34" charset="0"/>
              </a:rPr>
            </a:br>
            <a:br>
              <a:rPr lang="en-GB" sz="1800" b="0" i="0" u="none" strike="noStrike" baseline="0" dirty="0">
                <a:solidFill>
                  <a:srgbClr val="000000"/>
                </a:solidFill>
                <a:latin typeface="Arial" panose="020B0604020202020204" pitchFamily="34" charset="0"/>
              </a:rPr>
            </a:br>
            <a:br>
              <a:rPr lang="en-GB" sz="1800" b="0" i="0" u="none" strike="noStrike" baseline="0" dirty="0">
                <a:solidFill>
                  <a:srgbClr val="000000"/>
                </a:solidFill>
                <a:latin typeface="Arial" panose="020B0604020202020204" pitchFamily="34" charset="0"/>
              </a:rPr>
            </a:br>
            <a:endParaRPr lang="en-GB" sz="2000" dirty="0"/>
          </a:p>
        </p:txBody>
      </p:sp>
    </p:spTree>
    <p:extLst>
      <p:ext uri="{BB962C8B-B14F-4D97-AF65-F5344CB8AC3E}">
        <p14:creationId xmlns:p14="http://schemas.microsoft.com/office/powerpoint/2010/main" val="4058051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b="1" dirty="0">
                <a:solidFill>
                  <a:schemeClr val="tx1"/>
                </a:solidFill>
                <a:latin typeface="+mj-lt"/>
              </a:rPr>
              <a:t>Self-neglect and hoarding</a:t>
            </a:r>
          </a:p>
        </p:txBody>
      </p:sp>
      <p:sp>
        <p:nvSpPr>
          <p:cNvPr id="3" name="Content Placeholder 2"/>
          <p:cNvSpPr>
            <a:spLocks noGrp="1"/>
          </p:cNvSpPr>
          <p:nvPr>
            <p:ph idx="1"/>
          </p:nvPr>
        </p:nvSpPr>
        <p:spPr/>
        <p:txBody>
          <a:bodyPr>
            <a:normAutofit lnSpcReduction="10000"/>
          </a:bodyPr>
          <a:lstStyle/>
          <a:p>
            <a:pPr marL="717550" indent="-358775">
              <a:buClrTx/>
            </a:pPr>
            <a:r>
              <a:rPr lang="en-GB" sz="3200" dirty="0">
                <a:latin typeface="+mn-lt"/>
              </a:rPr>
              <a:t>Two separate </a:t>
            </a:r>
            <a:r>
              <a:rPr lang="en-GB" sz="3200" dirty="0"/>
              <a:t>matters that are often found in parallel but can exist separately.</a:t>
            </a:r>
          </a:p>
          <a:p>
            <a:pPr marL="717550" indent="-358775">
              <a:buClrTx/>
            </a:pPr>
            <a:r>
              <a:rPr lang="en-GB" sz="3200" dirty="0">
                <a:latin typeface="+mn-lt"/>
              </a:rPr>
              <a:t>Self-neglect recognised as a safeguarding matter under Care Act (2014) s 42.</a:t>
            </a:r>
          </a:p>
          <a:p>
            <a:pPr marL="717550" indent="-358775">
              <a:buClrTx/>
            </a:pPr>
            <a:r>
              <a:rPr lang="en-GB" sz="3200" dirty="0">
                <a:latin typeface="+mn-lt"/>
              </a:rPr>
              <a:t>Hoarding disorder is a diagnosable mental health issue.</a:t>
            </a:r>
            <a:r>
              <a:rPr lang="en-GB" sz="3200" dirty="0"/>
              <a:t> </a:t>
            </a:r>
          </a:p>
          <a:p>
            <a:pPr marL="717550" indent="-358775">
              <a:buClrTx/>
            </a:pPr>
            <a:r>
              <a:rPr lang="en-GB" sz="3200" dirty="0">
                <a:latin typeface="+mn-lt"/>
              </a:rPr>
              <a:t>Self-neglect should always be explored on a background of trauma informed practice.</a:t>
            </a:r>
          </a:p>
          <a:p>
            <a:pPr marL="717550" indent="-358775">
              <a:buClrTx/>
            </a:pPr>
            <a:r>
              <a:rPr lang="en-GB" sz="3200" dirty="0"/>
              <a:t>Self-neglect often coexists with other concerns e.g. care or treatment refusal, alcohol or substance misuse, dysregulated behaviour.</a:t>
            </a:r>
            <a:endParaRPr lang="en-GB" sz="3200" dirty="0">
              <a:latin typeface="+mn-lt"/>
            </a:endParaRPr>
          </a:p>
          <a:p>
            <a:pPr marL="358775" indent="0">
              <a:buClrTx/>
              <a:buNone/>
            </a:pPr>
            <a:endParaRPr lang="en-GB" sz="3200" dirty="0"/>
          </a:p>
          <a:p>
            <a:pPr marL="274320" lvl="1" indent="0">
              <a:buNone/>
            </a:pPr>
            <a:endParaRPr lang="en-GB" sz="2400" dirty="0">
              <a:latin typeface="+mn-lt"/>
            </a:endParaRPr>
          </a:p>
        </p:txBody>
      </p:sp>
      <p:sp>
        <p:nvSpPr>
          <p:cNvPr id="4" name="Google Shape;351;p36">
            <a:extLst>
              <a:ext uri="{FF2B5EF4-FFF2-40B4-BE49-F238E27FC236}">
                <a16:creationId xmlns:a16="http://schemas.microsoft.com/office/drawing/2014/main" id="{F441ED7D-3978-48D2-BDB0-144B95202DF2}"/>
              </a:ext>
            </a:extLst>
          </p:cNvPr>
          <p:cNvSpPr txBox="1">
            <a:spLocks/>
          </p:cNvSpPr>
          <p:nvPr/>
        </p:nvSpPr>
        <p:spPr>
          <a:xfrm>
            <a:off x="10039350" y="6453336"/>
            <a:ext cx="2057400" cy="273844"/>
          </a:xfrm>
          <a:prstGeom prst="rect">
            <a:avLst/>
          </a:prstGeom>
          <a:noFill/>
          <a:ln>
            <a:noFill/>
          </a:ln>
        </p:spPr>
        <p:txBody>
          <a:bodyPr spcFirstLastPara="1" vert="horz" wrap="square" lIns="68580" tIns="34290" rIns="68580" bIns="34290" rtlCol="0" anchor="ctr" anchorCtr="0">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2649F9-493A-4D9C-A06A-361A0858F3F0}" type="slidenum">
              <a:rPr kumimoji="0" lang="en-US" sz="900" b="0" i="0" u="none" strike="noStrike" kern="1200" cap="none" spc="0" normalizeH="0" baseline="0" noProof="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788"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Google Shape;104;p15">
            <a:extLst>
              <a:ext uri="{FF2B5EF4-FFF2-40B4-BE49-F238E27FC236}">
                <a16:creationId xmlns:a16="http://schemas.microsoft.com/office/drawing/2014/main" id="{E4FE53B2-F309-440D-8C0A-8D5DDF07E9C4}"/>
              </a:ext>
            </a:extLst>
          </p:cNvPr>
          <p:cNvSpPr txBox="1"/>
          <p:nvPr/>
        </p:nvSpPr>
        <p:spPr>
          <a:xfrm>
            <a:off x="4835860" y="6381328"/>
            <a:ext cx="2520280" cy="350658"/>
          </a:xfrm>
          <a:prstGeom prst="rect">
            <a:avLst/>
          </a:prstGeom>
          <a:no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600" b="0" i="0" u="none" strike="noStrike" kern="1200" cap="none" spc="0" normalizeH="0" baseline="0" noProof="0" dirty="0">
              <a:ln>
                <a:noFill/>
              </a:ln>
              <a:solidFill>
                <a:prstClr val="white">
                  <a:lumMod val="50000"/>
                </a:prstClr>
              </a:solidFill>
              <a:effectLst/>
              <a:uLnTx/>
              <a:uFillTx/>
              <a:latin typeface="Arial"/>
              <a:ea typeface="Century Gothic"/>
              <a:cs typeface="Century Gothic"/>
              <a:sym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Arial"/>
                <a:ea typeface="Calibri"/>
                <a:cs typeface="Calibri"/>
                <a:sym typeface="Calibri"/>
              </a:rPr>
              <a:t>Making Connections (IOW) Ltd 2024</a:t>
            </a:r>
            <a:endParaRPr kumimoji="0" sz="11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pic>
        <p:nvPicPr>
          <p:cNvPr id="5" name="Picture 4">
            <a:extLst>
              <a:ext uri="{FF2B5EF4-FFF2-40B4-BE49-F238E27FC236}">
                <a16:creationId xmlns:a16="http://schemas.microsoft.com/office/drawing/2014/main" id="{2609D5D8-3C51-D2A7-0CAA-2EEBF6B0103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668649" y="443880"/>
            <a:ext cx="1007828" cy="1080120"/>
          </a:xfrm>
          <a:prstGeom prst="rect">
            <a:avLst/>
          </a:prstGeom>
        </p:spPr>
      </p:pic>
    </p:spTree>
    <p:extLst>
      <p:ext uri="{BB962C8B-B14F-4D97-AF65-F5344CB8AC3E}">
        <p14:creationId xmlns:p14="http://schemas.microsoft.com/office/powerpoint/2010/main" val="2674804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b="1" dirty="0">
                <a:solidFill>
                  <a:schemeClr val="tx1"/>
                </a:solidFill>
                <a:latin typeface="+mj-lt"/>
              </a:rPr>
              <a:t>Challenges for MCA (2005)</a:t>
            </a:r>
          </a:p>
        </p:txBody>
      </p:sp>
      <p:sp>
        <p:nvSpPr>
          <p:cNvPr id="3" name="Content Placeholder 2"/>
          <p:cNvSpPr>
            <a:spLocks noGrp="1"/>
          </p:cNvSpPr>
          <p:nvPr>
            <p:ph idx="1"/>
          </p:nvPr>
        </p:nvSpPr>
        <p:spPr/>
        <p:txBody>
          <a:bodyPr>
            <a:normAutofit/>
          </a:bodyPr>
          <a:lstStyle/>
          <a:p>
            <a:pPr marL="717550" indent="-358775">
              <a:buClrTx/>
            </a:pPr>
            <a:r>
              <a:rPr lang="en-GB" sz="3200" dirty="0">
                <a:latin typeface="+mn-lt"/>
              </a:rPr>
              <a:t>Assessing capacity where it is difficult to gain access to or engagement from th</a:t>
            </a:r>
            <a:r>
              <a:rPr lang="en-GB" sz="3200" dirty="0"/>
              <a:t>e person.</a:t>
            </a:r>
          </a:p>
          <a:p>
            <a:pPr marL="717550" indent="-358775">
              <a:buClrTx/>
            </a:pPr>
            <a:r>
              <a:rPr lang="en-GB" sz="3200" dirty="0">
                <a:latin typeface="+mn-lt"/>
              </a:rPr>
              <a:t>Propensity of professionals to frame issues as a ‘life choice’ or unwise decision.</a:t>
            </a:r>
          </a:p>
          <a:p>
            <a:pPr marL="717550" indent="-358775">
              <a:buClrTx/>
            </a:pPr>
            <a:r>
              <a:rPr lang="en-GB" sz="3200" dirty="0">
                <a:latin typeface="+mn-lt"/>
              </a:rPr>
              <a:t>Finding best interest outcomes that</a:t>
            </a:r>
            <a:r>
              <a:rPr lang="en-GB" sz="3200" dirty="0"/>
              <a:t> can apply practicable risk management in a situation where the person is unlikely to cooperate. </a:t>
            </a:r>
            <a:endParaRPr lang="en-GB" sz="3200" dirty="0">
              <a:latin typeface="+mn-lt"/>
            </a:endParaRPr>
          </a:p>
          <a:p>
            <a:pPr marL="717550" indent="-358775">
              <a:buClrTx/>
            </a:pPr>
            <a:r>
              <a:rPr lang="en-GB" sz="3200" dirty="0"/>
              <a:t>Overlap between property and affairs and health and welfare matters.</a:t>
            </a:r>
          </a:p>
          <a:p>
            <a:pPr marL="358775" indent="0">
              <a:buClrTx/>
              <a:buNone/>
            </a:pPr>
            <a:endParaRPr lang="en-GB" sz="3200" dirty="0"/>
          </a:p>
          <a:p>
            <a:pPr marL="274320" lvl="1" indent="0">
              <a:buNone/>
            </a:pPr>
            <a:endParaRPr lang="en-GB" sz="2400" dirty="0">
              <a:latin typeface="+mn-lt"/>
            </a:endParaRPr>
          </a:p>
        </p:txBody>
      </p:sp>
      <p:sp>
        <p:nvSpPr>
          <p:cNvPr id="4" name="Google Shape;351;p36">
            <a:extLst>
              <a:ext uri="{FF2B5EF4-FFF2-40B4-BE49-F238E27FC236}">
                <a16:creationId xmlns:a16="http://schemas.microsoft.com/office/drawing/2014/main" id="{F441ED7D-3978-48D2-BDB0-144B95202DF2}"/>
              </a:ext>
            </a:extLst>
          </p:cNvPr>
          <p:cNvSpPr txBox="1">
            <a:spLocks/>
          </p:cNvSpPr>
          <p:nvPr/>
        </p:nvSpPr>
        <p:spPr>
          <a:xfrm>
            <a:off x="10039350" y="6453336"/>
            <a:ext cx="2057400" cy="273844"/>
          </a:xfrm>
          <a:prstGeom prst="rect">
            <a:avLst/>
          </a:prstGeom>
          <a:noFill/>
          <a:ln>
            <a:noFill/>
          </a:ln>
        </p:spPr>
        <p:txBody>
          <a:bodyPr spcFirstLastPara="1" vert="horz" wrap="square" lIns="68580" tIns="34290" rIns="68580" bIns="34290" rtlCol="0" anchor="ctr" anchorCtr="0">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2649F9-493A-4D9C-A06A-361A0858F3F0}" type="slidenum">
              <a:rPr kumimoji="0" lang="en-US" sz="900" b="0" i="0" u="none" strike="noStrike" kern="1200" cap="none" spc="0" normalizeH="0" baseline="0" noProof="0">
                <a:ln>
                  <a:noFill/>
                </a:ln>
                <a:solidFill>
                  <a:prstClr val="black">
                    <a:tint val="75000"/>
                  </a:prst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788" b="0" i="0" u="none" strike="noStrike" kern="1200" cap="none" spc="0" normalizeH="0" baseline="0" noProof="0" dirty="0">
              <a:ln>
                <a:noFill/>
              </a:ln>
              <a:solidFill>
                <a:prstClr val="black">
                  <a:tint val="75000"/>
                </a:prstClr>
              </a:solidFill>
              <a:effectLst/>
              <a:uLnTx/>
              <a:uFillTx/>
              <a:latin typeface="Arial"/>
              <a:ea typeface="+mn-ea"/>
              <a:cs typeface="+mn-cs"/>
            </a:endParaRPr>
          </a:p>
        </p:txBody>
      </p:sp>
      <p:sp>
        <p:nvSpPr>
          <p:cNvPr id="8" name="Google Shape;104;p15">
            <a:extLst>
              <a:ext uri="{FF2B5EF4-FFF2-40B4-BE49-F238E27FC236}">
                <a16:creationId xmlns:a16="http://schemas.microsoft.com/office/drawing/2014/main" id="{E4FE53B2-F309-440D-8C0A-8D5DDF07E9C4}"/>
              </a:ext>
            </a:extLst>
          </p:cNvPr>
          <p:cNvSpPr txBox="1"/>
          <p:nvPr/>
        </p:nvSpPr>
        <p:spPr>
          <a:xfrm>
            <a:off x="4835860" y="6381328"/>
            <a:ext cx="2520280" cy="350658"/>
          </a:xfrm>
          <a:prstGeom prst="rect">
            <a:avLst/>
          </a:prstGeom>
          <a:noFill/>
          <a:ln>
            <a:noFill/>
          </a:ln>
        </p:spPr>
        <p:txBody>
          <a:bodyPr spcFirstLastPara="1" wrap="square" lIns="68575" tIns="34275" rIns="68575" bIns="3427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600" b="0" i="0" u="none" strike="noStrike" kern="1200" cap="none" spc="0" normalizeH="0" baseline="0" noProof="0" dirty="0">
              <a:ln>
                <a:noFill/>
              </a:ln>
              <a:solidFill>
                <a:prstClr val="white">
                  <a:lumMod val="50000"/>
                </a:prstClr>
              </a:solidFill>
              <a:effectLst/>
              <a:uLnTx/>
              <a:uFillTx/>
              <a:latin typeface="Arial"/>
              <a:ea typeface="Century Gothic"/>
              <a:cs typeface="Century Gothic"/>
              <a:sym typeface="Century Gothic"/>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Arial"/>
                <a:ea typeface="Calibri"/>
                <a:cs typeface="Calibri"/>
                <a:sym typeface="Calibri"/>
              </a:rPr>
              <a:t>Making Connections (IOW) Ltd 2024</a:t>
            </a:r>
            <a:endParaRPr kumimoji="0" sz="1100" b="0" i="0" u="none" strike="noStrike" kern="1200" cap="none" spc="0" normalizeH="0" baseline="0" noProof="0" dirty="0">
              <a:ln>
                <a:noFill/>
              </a:ln>
              <a:solidFill>
                <a:prstClr val="white">
                  <a:lumMod val="50000"/>
                </a:prstClr>
              </a:solidFill>
              <a:effectLst/>
              <a:uLnTx/>
              <a:uFillTx/>
              <a:latin typeface="Arial"/>
              <a:ea typeface="+mn-ea"/>
              <a:cs typeface="+mn-cs"/>
            </a:endParaRPr>
          </a:p>
        </p:txBody>
      </p:sp>
      <p:pic>
        <p:nvPicPr>
          <p:cNvPr id="5" name="Picture 4">
            <a:extLst>
              <a:ext uri="{FF2B5EF4-FFF2-40B4-BE49-F238E27FC236}">
                <a16:creationId xmlns:a16="http://schemas.microsoft.com/office/drawing/2014/main" id="{2609D5D8-3C51-D2A7-0CAA-2EEBF6B0103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668649" y="443880"/>
            <a:ext cx="1007828" cy="1080120"/>
          </a:xfrm>
          <a:prstGeom prst="rect">
            <a:avLst/>
          </a:prstGeom>
        </p:spPr>
      </p:pic>
    </p:spTree>
    <p:extLst>
      <p:ext uri="{BB962C8B-B14F-4D97-AF65-F5344CB8AC3E}">
        <p14:creationId xmlns:p14="http://schemas.microsoft.com/office/powerpoint/2010/main" val="653984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b="1" dirty="0">
                <a:solidFill>
                  <a:schemeClr val="tx1"/>
                </a:solidFill>
                <a:latin typeface="+mj-lt"/>
              </a:rPr>
              <a:t>The definition of a Lack of Capacity</a:t>
            </a:r>
          </a:p>
        </p:txBody>
      </p:sp>
      <p:sp>
        <p:nvSpPr>
          <p:cNvPr id="3" name="Content Placeholder 2"/>
          <p:cNvSpPr>
            <a:spLocks noGrp="1"/>
          </p:cNvSpPr>
          <p:nvPr>
            <p:ph idx="1"/>
          </p:nvPr>
        </p:nvSpPr>
        <p:spPr>
          <a:xfrm>
            <a:off x="839416" y="2348880"/>
            <a:ext cx="10972800" cy="3124944"/>
          </a:xfrm>
        </p:spPr>
        <p:txBody>
          <a:bodyPr>
            <a:normAutofit/>
          </a:bodyPr>
          <a:lstStyle/>
          <a:p>
            <a:pPr marL="358775" indent="0">
              <a:buClrTx/>
              <a:buNone/>
            </a:pPr>
            <a:r>
              <a:rPr lang="en-GB" sz="3600" dirty="0">
                <a:effectLst/>
                <a:latin typeface="Arial" panose="020B0604020202020204" pitchFamily="34" charset="0"/>
                <a:ea typeface="Times New Roman" panose="02020603050405020304" pitchFamily="18" charset="0"/>
                <a:cs typeface="Times New Roman" panose="02020603050405020304" pitchFamily="18" charset="0"/>
              </a:rPr>
              <a:t>“a person lacks capacity in relation to </a:t>
            </a:r>
            <a:r>
              <a:rPr lang="en-GB" sz="3600" dirty="0">
                <a:effectLst/>
                <a:highlight>
                  <a:srgbClr val="C0C0C0"/>
                </a:highlight>
                <a:latin typeface="Arial" panose="020B0604020202020204" pitchFamily="34" charset="0"/>
                <a:ea typeface="Times New Roman" panose="02020603050405020304" pitchFamily="18" charset="0"/>
                <a:cs typeface="Times New Roman" panose="02020603050405020304" pitchFamily="18" charset="0"/>
              </a:rPr>
              <a:t>a matter</a:t>
            </a:r>
            <a:r>
              <a:rPr lang="en-GB" sz="3600" dirty="0">
                <a:effectLst/>
                <a:latin typeface="Arial" panose="020B0604020202020204" pitchFamily="34" charset="0"/>
                <a:ea typeface="Times New Roman" panose="02020603050405020304" pitchFamily="18" charset="0"/>
                <a:cs typeface="Times New Roman" panose="02020603050405020304" pitchFamily="18" charset="0"/>
              </a:rPr>
              <a:t> if at the </a:t>
            </a:r>
            <a:r>
              <a:rPr lang="en-GB" sz="3600" dirty="0">
                <a:effectLst/>
                <a:highlight>
                  <a:srgbClr val="C0C0C0"/>
                </a:highlight>
                <a:latin typeface="Arial" panose="020B0604020202020204" pitchFamily="34" charset="0"/>
                <a:ea typeface="Times New Roman" panose="02020603050405020304" pitchFamily="18" charset="0"/>
                <a:cs typeface="Times New Roman" panose="02020603050405020304" pitchFamily="18" charset="0"/>
              </a:rPr>
              <a:t>material time</a:t>
            </a:r>
            <a:r>
              <a:rPr lang="en-GB" sz="3600" dirty="0">
                <a:effectLst/>
                <a:latin typeface="Arial" panose="020B0604020202020204" pitchFamily="34" charset="0"/>
                <a:ea typeface="Times New Roman" panose="02020603050405020304" pitchFamily="18" charset="0"/>
                <a:cs typeface="Times New Roman" panose="02020603050405020304" pitchFamily="18" charset="0"/>
              </a:rPr>
              <a:t> he is </a:t>
            </a:r>
            <a:r>
              <a:rPr lang="en-GB" sz="3600" dirty="0">
                <a:effectLst/>
                <a:highlight>
                  <a:srgbClr val="C0C0C0"/>
                </a:highlight>
                <a:latin typeface="Arial" panose="020B0604020202020204" pitchFamily="34" charset="0"/>
                <a:ea typeface="Times New Roman" panose="02020603050405020304" pitchFamily="18" charset="0"/>
                <a:cs typeface="Times New Roman" panose="02020603050405020304" pitchFamily="18" charset="0"/>
              </a:rPr>
              <a:t>unable to make a decision</a:t>
            </a:r>
            <a:r>
              <a:rPr lang="en-GB" sz="3600" dirty="0">
                <a:effectLst/>
                <a:latin typeface="Arial" panose="020B0604020202020204" pitchFamily="34" charset="0"/>
                <a:ea typeface="Times New Roman" panose="02020603050405020304" pitchFamily="18" charset="0"/>
                <a:cs typeface="Times New Roman" panose="02020603050405020304" pitchFamily="18" charset="0"/>
              </a:rPr>
              <a:t> for himself in relation to the matter </a:t>
            </a:r>
            <a:r>
              <a:rPr lang="en-GB" sz="3600" u="sng" dirty="0">
                <a:effectLst/>
                <a:highlight>
                  <a:srgbClr val="808080"/>
                </a:highlight>
                <a:latin typeface="Arial" panose="020B0604020202020204" pitchFamily="34" charset="0"/>
                <a:ea typeface="Times New Roman" panose="02020603050405020304" pitchFamily="18" charset="0"/>
                <a:cs typeface="Times New Roman" panose="02020603050405020304" pitchFamily="18" charset="0"/>
              </a:rPr>
              <a:t>because of</a:t>
            </a:r>
            <a:r>
              <a:rPr lang="en-GB" sz="3600" dirty="0">
                <a:effectLst/>
                <a:latin typeface="Arial" panose="020B0604020202020204" pitchFamily="34" charset="0"/>
                <a:ea typeface="Times New Roman" panose="02020603050405020304" pitchFamily="18" charset="0"/>
                <a:cs typeface="Times New Roman" panose="02020603050405020304" pitchFamily="18" charset="0"/>
              </a:rPr>
              <a:t> an </a:t>
            </a:r>
            <a:r>
              <a:rPr lang="en-GB" sz="3600" dirty="0">
                <a:effectLst/>
                <a:highlight>
                  <a:srgbClr val="C0C0C0"/>
                </a:highlight>
                <a:latin typeface="Arial" panose="020B0604020202020204" pitchFamily="34" charset="0"/>
                <a:ea typeface="Times New Roman" panose="02020603050405020304" pitchFamily="18" charset="0"/>
                <a:cs typeface="Times New Roman" panose="02020603050405020304" pitchFamily="18" charset="0"/>
              </a:rPr>
              <a:t>impairment</a:t>
            </a:r>
            <a:r>
              <a:rPr lang="en-GB" sz="3600" dirty="0">
                <a:effectLst/>
                <a:latin typeface="Arial" panose="020B0604020202020204" pitchFamily="34" charset="0"/>
                <a:ea typeface="Times New Roman" panose="02020603050405020304" pitchFamily="18" charset="0"/>
                <a:cs typeface="Times New Roman" panose="02020603050405020304" pitchFamily="18" charset="0"/>
              </a:rPr>
              <a:t> of, </a:t>
            </a:r>
            <a:r>
              <a:rPr lang="en-GB" sz="3600" dirty="0">
                <a:effectLst/>
                <a:highlight>
                  <a:srgbClr val="C0C0C0"/>
                </a:highlight>
                <a:latin typeface="Arial" panose="020B0604020202020204" pitchFamily="34" charset="0"/>
                <a:ea typeface="Times New Roman" panose="02020603050405020304" pitchFamily="18" charset="0"/>
                <a:cs typeface="Times New Roman" panose="02020603050405020304" pitchFamily="18" charset="0"/>
              </a:rPr>
              <a:t>or</a:t>
            </a:r>
            <a:r>
              <a:rPr lang="en-GB" sz="3600" dirty="0">
                <a:effectLst/>
                <a:latin typeface="Arial" panose="020B0604020202020204" pitchFamily="34" charset="0"/>
                <a:ea typeface="Times New Roman" panose="02020603050405020304" pitchFamily="18" charset="0"/>
                <a:cs typeface="Times New Roman" panose="02020603050405020304" pitchFamily="18" charset="0"/>
              </a:rPr>
              <a:t> a </a:t>
            </a:r>
            <a:r>
              <a:rPr lang="en-GB" sz="3600" dirty="0">
                <a:effectLst/>
                <a:highlight>
                  <a:srgbClr val="C0C0C0"/>
                </a:highlight>
                <a:latin typeface="Arial" panose="020B0604020202020204" pitchFamily="34" charset="0"/>
                <a:ea typeface="Times New Roman" panose="02020603050405020304" pitchFamily="18" charset="0"/>
                <a:cs typeface="Times New Roman" panose="02020603050405020304" pitchFamily="18" charset="0"/>
              </a:rPr>
              <a:t>disturbance</a:t>
            </a:r>
            <a:r>
              <a:rPr lang="en-GB" sz="3600" dirty="0">
                <a:effectLst/>
                <a:latin typeface="Arial" panose="020B0604020202020204" pitchFamily="34" charset="0"/>
                <a:ea typeface="Times New Roman" panose="02020603050405020304" pitchFamily="18" charset="0"/>
                <a:cs typeface="Times New Roman" panose="02020603050405020304" pitchFamily="18" charset="0"/>
              </a:rPr>
              <a:t> in the functioning of, the mind or brain”</a:t>
            </a:r>
            <a:endParaRPr lang="en-GB" sz="2400" dirty="0"/>
          </a:p>
          <a:p>
            <a:pPr marL="274320" lvl="1" indent="0">
              <a:buNone/>
            </a:pPr>
            <a:endParaRPr lang="en-GB" sz="2400" u="sng" dirty="0">
              <a:latin typeface="+mn-lt"/>
            </a:endParaRPr>
          </a:p>
        </p:txBody>
      </p:sp>
      <p:sp>
        <p:nvSpPr>
          <p:cNvPr id="4" name="Google Shape;351;p36">
            <a:extLst>
              <a:ext uri="{FF2B5EF4-FFF2-40B4-BE49-F238E27FC236}">
                <a16:creationId xmlns:a16="http://schemas.microsoft.com/office/drawing/2014/main" id="{F441ED7D-3978-48D2-BDB0-144B95202DF2}"/>
              </a:ext>
            </a:extLst>
          </p:cNvPr>
          <p:cNvSpPr txBox="1">
            <a:spLocks/>
          </p:cNvSpPr>
          <p:nvPr/>
        </p:nvSpPr>
        <p:spPr>
          <a:xfrm>
            <a:off x="10039350" y="6453336"/>
            <a:ext cx="2057400" cy="273844"/>
          </a:xfrm>
          <a:prstGeom prst="rect">
            <a:avLst/>
          </a:prstGeom>
          <a:noFill/>
          <a:ln>
            <a:noFill/>
          </a:ln>
        </p:spPr>
        <p:txBody>
          <a:bodyPr spcFirstLastPara="1" vert="horz" wrap="square" lIns="68580" tIns="34290" rIns="68580" bIns="34290" rtlCol="0" anchor="ctr" anchorCtr="0">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2649F9-493A-4D9C-A06A-361A0858F3F0}" type="slidenum">
              <a:rPr lang="en-US" sz="900"/>
              <a:pPr/>
              <a:t>4</a:t>
            </a:fld>
            <a:endParaRPr lang="en-US" sz="788" dirty="0"/>
          </a:p>
        </p:txBody>
      </p:sp>
      <p:sp>
        <p:nvSpPr>
          <p:cNvPr id="8" name="Google Shape;104;p15">
            <a:extLst>
              <a:ext uri="{FF2B5EF4-FFF2-40B4-BE49-F238E27FC236}">
                <a16:creationId xmlns:a16="http://schemas.microsoft.com/office/drawing/2014/main" id="{E4FE53B2-F309-440D-8C0A-8D5DDF07E9C4}"/>
              </a:ext>
            </a:extLst>
          </p:cNvPr>
          <p:cNvSpPr txBox="1"/>
          <p:nvPr/>
        </p:nvSpPr>
        <p:spPr>
          <a:xfrm>
            <a:off x="4835860" y="6381328"/>
            <a:ext cx="2520280" cy="350658"/>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600" b="0" u="none" dirty="0">
              <a:solidFill>
                <a:schemeClr val="bg1">
                  <a:lumMod val="50000"/>
                </a:schemeClr>
              </a:solidFill>
              <a:ea typeface="Century Gothic"/>
              <a:cs typeface="Century Gothic"/>
              <a:sym typeface="Century Gothic"/>
            </a:endParaRPr>
          </a:p>
          <a:p>
            <a:pPr marL="0" marR="0" lvl="0" indent="0" algn="ctr" rtl="0">
              <a:spcBef>
                <a:spcPts val="0"/>
              </a:spcBef>
              <a:spcAft>
                <a:spcPts val="0"/>
              </a:spcAft>
              <a:buNone/>
            </a:pPr>
            <a:r>
              <a:rPr lang="en-GB" sz="900" b="0" u="none" dirty="0">
                <a:solidFill>
                  <a:schemeClr val="bg1">
                    <a:lumMod val="50000"/>
                  </a:schemeClr>
                </a:solidFill>
                <a:ea typeface="Calibri"/>
                <a:cs typeface="Calibri"/>
                <a:sym typeface="Calibri"/>
              </a:rPr>
              <a:t>Making Connections (IOW) Ltd 2024</a:t>
            </a:r>
            <a:endParaRPr sz="1100" dirty="0">
              <a:solidFill>
                <a:schemeClr val="bg1">
                  <a:lumMod val="50000"/>
                </a:schemeClr>
              </a:solidFill>
            </a:endParaRPr>
          </a:p>
        </p:txBody>
      </p:sp>
      <p:sp>
        <p:nvSpPr>
          <p:cNvPr id="6" name="TextBox 5">
            <a:extLst>
              <a:ext uri="{FF2B5EF4-FFF2-40B4-BE49-F238E27FC236}">
                <a16:creationId xmlns:a16="http://schemas.microsoft.com/office/drawing/2014/main" id="{41EBF168-7BBD-DAFD-8F60-CC5FCDD06687}"/>
              </a:ext>
            </a:extLst>
          </p:cNvPr>
          <p:cNvSpPr txBox="1"/>
          <p:nvPr/>
        </p:nvSpPr>
        <p:spPr>
          <a:xfrm>
            <a:off x="9143082" y="5458858"/>
            <a:ext cx="2669134" cy="369332"/>
          </a:xfrm>
          <a:prstGeom prst="rect">
            <a:avLst/>
          </a:prstGeom>
          <a:noFill/>
        </p:spPr>
        <p:txBody>
          <a:bodyPr wrap="square">
            <a:spAutoFit/>
          </a:bodyPr>
          <a:lstStyle/>
          <a:p>
            <a:pPr marL="358775" indent="0">
              <a:buClrTx/>
              <a:buNone/>
            </a:pPr>
            <a:r>
              <a:rPr lang="en-GB" sz="1800" dirty="0">
                <a:effectLst/>
                <a:latin typeface="Arial" panose="020B0604020202020204" pitchFamily="34" charset="0"/>
                <a:ea typeface="Times New Roman" panose="02020603050405020304" pitchFamily="18" charset="0"/>
                <a:cs typeface="Times New Roman" panose="02020603050405020304" pitchFamily="18" charset="0"/>
              </a:rPr>
              <a:t>MCA (2005) s 2(1)</a:t>
            </a:r>
          </a:p>
        </p:txBody>
      </p:sp>
    </p:spTree>
    <p:extLst>
      <p:ext uri="{BB962C8B-B14F-4D97-AF65-F5344CB8AC3E}">
        <p14:creationId xmlns:p14="http://schemas.microsoft.com/office/powerpoint/2010/main" val="603206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Google Shape;351;p36">
            <a:extLst>
              <a:ext uri="{FF2B5EF4-FFF2-40B4-BE49-F238E27FC236}">
                <a16:creationId xmlns:a16="http://schemas.microsoft.com/office/drawing/2014/main" id="{F441ED7D-3978-48D2-BDB0-144B95202DF2}"/>
              </a:ext>
            </a:extLst>
          </p:cNvPr>
          <p:cNvSpPr txBox="1">
            <a:spLocks/>
          </p:cNvSpPr>
          <p:nvPr/>
        </p:nvSpPr>
        <p:spPr>
          <a:xfrm>
            <a:off x="10039350" y="6453336"/>
            <a:ext cx="2057400" cy="273844"/>
          </a:xfrm>
          <a:prstGeom prst="rect">
            <a:avLst/>
          </a:prstGeom>
          <a:noFill/>
          <a:ln>
            <a:noFill/>
          </a:ln>
        </p:spPr>
        <p:txBody>
          <a:bodyPr spcFirstLastPara="1" vert="horz" wrap="square" lIns="68580" tIns="34290" rIns="68580" bIns="34290" rtlCol="0" anchor="ctr" anchorCtr="0">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2649F9-493A-4D9C-A06A-361A0858F3F0}" type="slidenum">
              <a:rPr lang="en-US" sz="900"/>
              <a:pPr/>
              <a:t>5</a:t>
            </a:fld>
            <a:endParaRPr lang="en-US" sz="788" dirty="0"/>
          </a:p>
        </p:txBody>
      </p:sp>
      <p:sp>
        <p:nvSpPr>
          <p:cNvPr id="8" name="Google Shape;104;p15">
            <a:extLst>
              <a:ext uri="{FF2B5EF4-FFF2-40B4-BE49-F238E27FC236}">
                <a16:creationId xmlns:a16="http://schemas.microsoft.com/office/drawing/2014/main" id="{E4FE53B2-F309-440D-8C0A-8D5DDF07E9C4}"/>
              </a:ext>
            </a:extLst>
          </p:cNvPr>
          <p:cNvSpPr txBox="1"/>
          <p:nvPr/>
        </p:nvSpPr>
        <p:spPr>
          <a:xfrm>
            <a:off x="4835860" y="6381328"/>
            <a:ext cx="2520280" cy="350658"/>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600" b="0" u="none" dirty="0">
              <a:solidFill>
                <a:schemeClr val="bg1">
                  <a:lumMod val="50000"/>
                </a:schemeClr>
              </a:solidFill>
              <a:ea typeface="Century Gothic"/>
              <a:cs typeface="Century Gothic"/>
              <a:sym typeface="Century Gothic"/>
            </a:endParaRPr>
          </a:p>
          <a:p>
            <a:pPr marL="0" marR="0" lvl="0" indent="0" algn="ctr" rtl="0">
              <a:spcBef>
                <a:spcPts val="0"/>
              </a:spcBef>
              <a:spcAft>
                <a:spcPts val="0"/>
              </a:spcAft>
              <a:buNone/>
            </a:pPr>
            <a:r>
              <a:rPr lang="en-GB" sz="900" b="0" u="none" dirty="0">
                <a:solidFill>
                  <a:schemeClr val="bg1">
                    <a:lumMod val="50000"/>
                  </a:schemeClr>
                </a:solidFill>
                <a:ea typeface="Calibri"/>
                <a:cs typeface="Calibri"/>
                <a:sym typeface="Calibri"/>
              </a:rPr>
              <a:t>Making Connections (IOW) Ltd 2024</a:t>
            </a:r>
            <a:endParaRPr sz="1100" dirty="0">
              <a:solidFill>
                <a:schemeClr val="bg1">
                  <a:lumMod val="50000"/>
                </a:schemeClr>
              </a:solidFill>
            </a:endParaRPr>
          </a:p>
        </p:txBody>
      </p:sp>
      <p:sp>
        <p:nvSpPr>
          <p:cNvPr id="10" name="Cloud 9">
            <a:extLst>
              <a:ext uri="{FF2B5EF4-FFF2-40B4-BE49-F238E27FC236}">
                <a16:creationId xmlns:a16="http://schemas.microsoft.com/office/drawing/2014/main" id="{05D8EFA6-B57A-F102-A751-CE57664ACF42}"/>
              </a:ext>
            </a:extLst>
          </p:cNvPr>
          <p:cNvSpPr/>
          <p:nvPr/>
        </p:nvSpPr>
        <p:spPr>
          <a:xfrm>
            <a:off x="335360" y="260648"/>
            <a:ext cx="3744416" cy="1784902"/>
          </a:xfrm>
          <a:prstGeom prst="cloud">
            <a:avLst/>
          </a:prstGeom>
          <a:solidFill>
            <a:srgbClr val="B35474"/>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Bef>
                <a:spcPts val="500"/>
              </a:spcBef>
              <a:spcAft>
                <a:spcPts val="1000"/>
              </a:spcAft>
            </a:pPr>
            <a:r>
              <a:rPr lang="en-GB" sz="3200" dirty="0">
                <a:effectLst/>
                <a:ea typeface="Times New Roman" panose="02020603050405020304" pitchFamily="18" charset="0"/>
                <a:cs typeface="Times New Roman" panose="02020603050405020304" pitchFamily="18" charset="0"/>
              </a:rPr>
              <a:t>“the matter”</a:t>
            </a:r>
          </a:p>
        </p:txBody>
      </p:sp>
      <p:sp>
        <p:nvSpPr>
          <p:cNvPr id="13" name="Content Placeholder 12">
            <a:extLst>
              <a:ext uri="{FF2B5EF4-FFF2-40B4-BE49-F238E27FC236}">
                <a16:creationId xmlns:a16="http://schemas.microsoft.com/office/drawing/2014/main" id="{65492270-B6C9-F70D-4B4D-6A960F8802A8}"/>
              </a:ext>
            </a:extLst>
          </p:cNvPr>
          <p:cNvSpPr>
            <a:spLocks noGrp="1"/>
          </p:cNvSpPr>
          <p:nvPr>
            <p:ph idx="1"/>
          </p:nvPr>
        </p:nvSpPr>
        <p:spPr>
          <a:xfrm>
            <a:off x="609600" y="2420888"/>
            <a:ext cx="10972800" cy="4056112"/>
          </a:xfrm>
        </p:spPr>
        <p:txBody>
          <a:bodyPr/>
          <a:lstStyle/>
          <a:p>
            <a:pPr marL="0" indent="0" algn="l">
              <a:buNone/>
            </a:pPr>
            <a:r>
              <a:rPr lang="en-GB" sz="3600" b="0" i="0" dirty="0">
                <a:solidFill>
                  <a:srgbClr val="1E1E1E"/>
                </a:solidFill>
                <a:effectLst/>
                <a:latin typeface="arial" panose="020B0604020202020204" pitchFamily="34" charset="0"/>
              </a:rPr>
              <a:t>The information relevant to a decision includes information about the reasonably foreseeable consequences of—</a:t>
            </a:r>
          </a:p>
          <a:p>
            <a:pPr marL="0" indent="0" algn="l">
              <a:buNone/>
            </a:pPr>
            <a:r>
              <a:rPr lang="en-GB" sz="3600" b="0" i="0" dirty="0">
                <a:solidFill>
                  <a:srgbClr val="1E1E1E"/>
                </a:solidFill>
                <a:effectLst/>
                <a:latin typeface="arial" panose="020B0604020202020204" pitchFamily="34" charset="0"/>
              </a:rPr>
              <a:t>	(a) deciding one way or another, or</a:t>
            </a:r>
          </a:p>
          <a:p>
            <a:pPr marL="0" indent="0" algn="l">
              <a:buNone/>
            </a:pPr>
            <a:r>
              <a:rPr lang="en-GB" sz="3600" b="0" i="0" dirty="0">
                <a:solidFill>
                  <a:srgbClr val="1E1E1E"/>
                </a:solidFill>
                <a:effectLst/>
                <a:latin typeface="arial" panose="020B0604020202020204" pitchFamily="34" charset="0"/>
              </a:rPr>
              <a:t>	(b) failing to make the decision.</a:t>
            </a:r>
          </a:p>
          <a:p>
            <a:endParaRPr lang="en-GB" dirty="0"/>
          </a:p>
        </p:txBody>
      </p:sp>
    </p:spTree>
    <p:extLst>
      <p:ext uri="{BB962C8B-B14F-4D97-AF65-F5344CB8AC3E}">
        <p14:creationId xmlns:p14="http://schemas.microsoft.com/office/powerpoint/2010/main" val="845289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Google Shape;351;p36">
            <a:extLst>
              <a:ext uri="{FF2B5EF4-FFF2-40B4-BE49-F238E27FC236}">
                <a16:creationId xmlns:a16="http://schemas.microsoft.com/office/drawing/2014/main" id="{F441ED7D-3978-48D2-BDB0-144B95202DF2}"/>
              </a:ext>
            </a:extLst>
          </p:cNvPr>
          <p:cNvSpPr txBox="1">
            <a:spLocks/>
          </p:cNvSpPr>
          <p:nvPr/>
        </p:nvSpPr>
        <p:spPr>
          <a:xfrm>
            <a:off x="10039350" y="6453336"/>
            <a:ext cx="2057400" cy="273844"/>
          </a:xfrm>
          <a:prstGeom prst="rect">
            <a:avLst/>
          </a:prstGeom>
          <a:noFill/>
          <a:ln>
            <a:noFill/>
          </a:ln>
        </p:spPr>
        <p:txBody>
          <a:bodyPr spcFirstLastPara="1" vert="horz" wrap="square" lIns="68580" tIns="34290" rIns="68580" bIns="34290" rtlCol="0" anchor="ctr" anchorCtr="0">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2649F9-493A-4D9C-A06A-361A0858F3F0}" type="slidenum">
              <a:rPr lang="en-US" sz="900"/>
              <a:pPr/>
              <a:t>6</a:t>
            </a:fld>
            <a:endParaRPr lang="en-US" sz="788" dirty="0"/>
          </a:p>
        </p:txBody>
      </p:sp>
      <p:sp>
        <p:nvSpPr>
          <p:cNvPr id="8" name="Google Shape;104;p15">
            <a:extLst>
              <a:ext uri="{FF2B5EF4-FFF2-40B4-BE49-F238E27FC236}">
                <a16:creationId xmlns:a16="http://schemas.microsoft.com/office/drawing/2014/main" id="{E4FE53B2-F309-440D-8C0A-8D5DDF07E9C4}"/>
              </a:ext>
            </a:extLst>
          </p:cNvPr>
          <p:cNvSpPr txBox="1"/>
          <p:nvPr/>
        </p:nvSpPr>
        <p:spPr>
          <a:xfrm>
            <a:off x="4835860" y="6381328"/>
            <a:ext cx="2520280" cy="350658"/>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600" b="0" u="none" dirty="0">
              <a:solidFill>
                <a:schemeClr val="bg1">
                  <a:lumMod val="50000"/>
                </a:schemeClr>
              </a:solidFill>
              <a:ea typeface="Century Gothic"/>
              <a:cs typeface="Century Gothic"/>
              <a:sym typeface="Century Gothic"/>
            </a:endParaRPr>
          </a:p>
          <a:p>
            <a:pPr marL="0" marR="0" lvl="0" indent="0" algn="ctr" rtl="0">
              <a:spcBef>
                <a:spcPts val="0"/>
              </a:spcBef>
              <a:spcAft>
                <a:spcPts val="0"/>
              </a:spcAft>
              <a:buNone/>
            </a:pPr>
            <a:r>
              <a:rPr lang="en-GB" sz="900" b="0" u="none" dirty="0">
                <a:solidFill>
                  <a:schemeClr val="bg1">
                    <a:lumMod val="50000"/>
                  </a:schemeClr>
                </a:solidFill>
                <a:ea typeface="Calibri"/>
                <a:cs typeface="Calibri"/>
                <a:sym typeface="Calibri"/>
              </a:rPr>
              <a:t>Making Connections (IOW) Ltd 2024</a:t>
            </a:r>
            <a:endParaRPr sz="1100" dirty="0">
              <a:solidFill>
                <a:schemeClr val="bg1">
                  <a:lumMod val="50000"/>
                </a:schemeClr>
              </a:solidFill>
            </a:endParaRPr>
          </a:p>
        </p:txBody>
      </p:sp>
      <p:sp>
        <p:nvSpPr>
          <p:cNvPr id="10" name="Cloud 9">
            <a:extLst>
              <a:ext uri="{FF2B5EF4-FFF2-40B4-BE49-F238E27FC236}">
                <a16:creationId xmlns:a16="http://schemas.microsoft.com/office/drawing/2014/main" id="{05D8EFA6-B57A-F102-A751-CE57664ACF42}"/>
              </a:ext>
            </a:extLst>
          </p:cNvPr>
          <p:cNvSpPr/>
          <p:nvPr/>
        </p:nvSpPr>
        <p:spPr>
          <a:xfrm>
            <a:off x="8321555" y="260648"/>
            <a:ext cx="3744416" cy="1784902"/>
          </a:xfrm>
          <a:prstGeom prst="cloud">
            <a:avLst/>
          </a:prstGeom>
          <a:solidFill>
            <a:srgbClr val="B35474"/>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Bef>
                <a:spcPts val="500"/>
              </a:spcBef>
              <a:spcAft>
                <a:spcPts val="1000"/>
              </a:spcAft>
            </a:pPr>
            <a:r>
              <a:rPr lang="en-GB" sz="3200" dirty="0">
                <a:effectLst/>
                <a:ea typeface="Times New Roman" panose="02020603050405020304" pitchFamily="18" charset="0"/>
                <a:cs typeface="Times New Roman" panose="02020603050405020304" pitchFamily="18" charset="0"/>
              </a:rPr>
              <a:t>“the material time”</a:t>
            </a:r>
          </a:p>
        </p:txBody>
      </p:sp>
      <p:sp>
        <p:nvSpPr>
          <p:cNvPr id="13" name="Content Placeholder 12">
            <a:extLst>
              <a:ext uri="{FF2B5EF4-FFF2-40B4-BE49-F238E27FC236}">
                <a16:creationId xmlns:a16="http://schemas.microsoft.com/office/drawing/2014/main" id="{65492270-B6C9-F70D-4B4D-6A960F8802A8}"/>
              </a:ext>
            </a:extLst>
          </p:cNvPr>
          <p:cNvSpPr>
            <a:spLocks noGrp="1"/>
          </p:cNvSpPr>
          <p:nvPr>
            <p:ph idx="1"/>
          </p:nvPr>
        </p:nvSpPr>
        <p:spPr>
          <a:xfrm>
            <a:off x="420403" y="1340768"/>
            <a:ext cx="10972800" cy="5016400"/>
          </a:xfrm>
        </p:spPr>
        <p:txBody>
          <a:bodyPr>
            <a:normAutofit lnSpcReduction="10000"/>
          </a:bodyPr>
          <a:lstStyle/>
          <a:p>
            <a:pPr marL="0" indent="0">
              <a:buNone/>
            </a:pPr>
            <a:r>
              <a:rPr lang="en-GB" sz="3600" u="sng" dirty="0"/>
              <a:t>Here and now decisions</a:t>
            </a:r>
          </a:p>
          <a:p>
            <a:r>
              <a:rPr lang="en-GB" sz="3600" dirty="0"/>
              <a:t>Consent to care and/or treatment</a:t>
            </a:r>
          </a:p>
          <a:p>
            <a:r>
              <a:rPr lang="en-GB" sz="3600" dirty="0"/>
              <a:t>Consent to a safeguarding action plan</a:t>
            </a:r>
          </a:p>
          <a:p>
            <a:pPr marL="0" indent="0">
              <a:buNone/>
            </a:pPr>
            <a:endParaRPr lang="en-GB" sz="3600" dirty="0"/>
          </a:p>
          <a:p>
            <a:pPr marL="0" indent="0">
              <a:buNone/>
            </a:pPr>
            <a:r>
              <a:rPr lang="en-GB" sz="3600" u="sng" dirty="0"/>
              <a:t>There and then decisions</a:t>
            </a:r>
          </a:p>
          <a:p>
            <a:r>
              <a:rPr lang="en-GB" sz="3600" dirty="0"/>
              <a:t>Managing my finances</a:t>
            </a:r>
          </a:p>
          <a:p>
            <a:r>
              <a:rPr lang="en-GB" sz="3600" dirty="0"/>
              <a:t>Managing my health needs</a:t>
            </a:r>
          </a:p>
          <a:p>
            <a:r>
              <a:rPr lang="en-GB" sz="3600" dirty="0"/>
              <a:t>Managing my property</a:t>
            </a:r>
          </a:p>
        </p:txBody>
      </p:sp>
      <p:pic>
        <p:nvPicPr>
          <p:cNvPr id="3" name="Picture 2" descr="A person checking the time on a wrist&#10;&#10;Description automatically generated">
            <a:extLst>
              <a:ext uri="{FF2B5EF4-FFF2-40B4-BE49-F238E27FC236}">
                <a16:creationId xmlns:a16="http://schemas.microsoft.com/office/drawing/2014/main" id="{2DF2344A-CF84-288C-F1BD-5006D6C5E1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2224" y="3848968"/>
            <a:ext cx="2821928" cy="1877749"/>
          </a:xfrm>
          <a:prstGeom prst="rect">
            <a:avLst/>
          </a:prstGeom>
        </p:spPr>
      </p:pic>
    </p:spTree>
    <p:extLst>
      <p:ext uri="{BB962C8B-B14F-4D97-AF65-F5344CB8AC3E}">
        <p14:creationId xmlns:p14="http://schemas.microsoft.com/office/powerpoint/2010/main" val="977290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Google Shape;351;p36">
            <a:extLst>
              <a:ext uri="{FF2B5EF4-FFF2-40B4-BE49-F238E27FC236}">
                <a16:creationId xmlns:a16="http://schemas.microsoft.com/office/drawing/2014/main" id="{F441ED7D-3978-48D2-BDB0-144B95202DF2}"/>
              </a:ext>
            </a:extLst>
          </p:cNvPr>
          <p:cNvSpPr txBox="1">
            <a:spLocks/>
          </p:cNvSpPr>
          <p:nvPr/>
        </p:nvSpPr>
        <p:spPr>
          <a:xfrm>
            <a:off x="10039350" y="6453336"/>
            <a:ext cx="2057400" cy="273844"/>
          </a:xfrm>
          <a:prstGeom prst="rect">
            <a:avLst/>
          </a:prstGeom>
          <a:noFill/>
          <a:ln>
            <a:noFill/>
          </a:ln>
        </p:spPr>
        <p:txBody>
          <a:bodyPr spcFirstLastPara="1" vert="horz" wrap="square" lIns="68580" tIns="34290" rIns="68580" bIns="34290" rtlCol="0" anchor="ctr" anchorCtr="0">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2649F9-493A-4D9C-A06A-361A0858F3F0}" type="slidenum">
              <a:rPr lang="en-US" sz="900"/>
              <a:pPr/>
              <a:t>7</a:t>
            </a:fld>
            <a:endParaRPr lang="en-US" sz="788" dirty="0"/>
          </a:p>
        </p:txBody>
      </p:sp>
      <p:sp>
        <p:nvSpPr>
          <p:cNvPr id="8" name="Google Shape;104;p15">
            <a:extLst>
              <a:ext uri="{FF2B5EF4-FFF2-40B4-BE49-F238E27FC236}">
                <a16:creationId xmlns:a16="http://schemas.microsoft.com/office/drawing/2014/main" id="{E4FE53B2-F309-440D-8C0A-8D5DDF07E9C4}"/>
              </a:ext>
            </a:extLst>
          </p:cNvPr>
          <p:cNvSpPr txBox="1"/>
          <p:nvPr/>
        </p:nvSpPr>
        <p:spPr>
          <a:xfrm>
            <a:off x="4835860" y="6381328"/>
            <a:ext cx="2520280" cy="350658"/>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600" b="0" u="none" dirty="0">
              <a:solidFill>
                <a:schemeClr val="bg1">
                  <a:lumMod val="50000"/>
                </a:schemeClr>
              </a:solidFill>
              <a:ea typeface="Century Gothic"/>
              <a:cs typeface="Century Gothic"/>
              <a:sym typeface="Century Gothic"/>
            </a:endParaRPr>
          </a:p>
          <a:p>
            <a:pPr marL="0" marR="0" lvl="0" indent="0" algn="ctr" rtl="0">
              <a:spcBef>
                <a:spcPts val="0"/>
              </a:spcBef>
              <a:spcAft>
                <a:spcPts val="0"/>
              </a:spcAft>
              <a:buNone/>
            </a:pPr>
            <a:r>
              <a:rPr lang="en-GB" sz="900" b="0" u="none" dirty="0">
                <a:solidFill>
                  <a:schemeClr val="bg1">
                    <a:lumMod val="50000"/>
                  </a:schemeClr>
                </a:solidFill>
                <a:ea typeface="Calibri"/>
                <a:cs typeface="Calibri"/>
                <a:sym typeface="Calibri"/>
              </a:rPr>
              <a:t>Making Connections (IOW) Ltd 2024</a:t>
            </a:r>
            <a:endParaRPr sz="1100" dirty="0">
              <a:solidFill>
                <a:schemeClr val="bg1">
                  <a:lumMod val="50000"/>
                </a:schemeClr>
              </a:solidFill>
            </a:endParaRPr>
          </a:p>
        </p:txBody>
      </p:sp>
      <p:pic>
        <p:nvPicPr>
          <p:cNvPr id="6" name="Content Placeholder 5" descr="A person with arrows around his head&#10;&#10;Description automatically generated">
            <a:extLst>
              <a:ext uri="{FF2B5EF4-FFF2-40B4-BE49-F238E27FC236}">
                <a16:creationId xmlns:a16="http://schemas.microsoft.com/office/drawing/2014/main" id="{7CDBE43F-FEFE-85BF-097F-CABD208D1F0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619152" y="1268760"/>
            <a:ext cx="1625104" cy="1625104"/>
          </a:xfrm>
        </p:spPr>
      </p:pic>
      <p:pic>
        <p:nvPicPr>
          <p:cNvPr id="9" name="Picture 8" descr="A colorful lines on a beige background&#10;&#10;Description automatically generated">
            <a:extLst>
              <a:ext uri="{FF2B5EF4-FFF2-40B4-BE49-F238E27FC236}">
                <a16:creationId xmlns:a16="http://schemas.microsoft.com/office/drawing/2014/main" id="{8F87274E-7A0D-915D-96AE-FDA53DA479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47746" y="1268760"/>
            <a:ext cx="1625104" cy="1625104"/>
          </a:xfrm>
          <a:prstGeom prst="rect">
            <a:avLst/>
          </a:prstGeom>
        </p:spPr>
      </p:pic>
      <p:sp>
        <p:nvSpPr>
          <p:cNvPr id="12" name="TextBox 11">
            <a:extLst>
              <a:ext uri="{FF2B5EF4-FFF2-40B4-BE49-F238E27FC236}">
                <a16:creationId xmlns:a16="http://schemas.microsoft.com/office/drawing/2014/main" id="{24BDC8DB-3019-0E2F-E88E-FDBCC7D824F4}"/>
              </a:ext>
            </a:extLst>
          </p:cNvPr>
          <p:cNvSpPr txBox="1"/>
          <p:nvPr/>
        </p:nvSpPr>
        <p:spPr>
          <a:xfrm>
            <a:off x="1271464" y="2940686"/>
            <a:ext cx="4320480" cy="1200329"/>
          </a:xfrm>
          <a:prstGeom prst="rect">
            <a:avLst/>
          </a:prstGeom>
          <a:noFill/>
        </p:spPr>
        <p:txBody>
          <a:bodyPr wrap="square">
            <a:spAutoFit/>
          </a:bodyPr>
          <a:lstStyle/>
          <a:p>
            <a:pPr algn="ctr"/>
            <a:r>
              <a:rPr lang="en-GB" sz="3600" dirty="0"/>
              <a:t>Executive Function</a:t>
            </a:r>
          </a:p>
          <a:p>
            <a:pPr algn="ctr"/>
            <a:endParaRPr lang="en-GB" sz="3600" dirty="0"/>
          </a:p>
        </p:txBody>
      </p:sp>
      <p:sp>
        <p:nvSpPr>
          <p:cNvPr id="14" name="TextBox 13">
            <a:extLst>
              <a:ext uri="{FF2B5EF4-FFF2-40B4-BE49-F238E27FC236}">
                <a16:creationId xmlns:a16="http://schemas.microsoft.com/office/drawing/2014/main" id="{488D9039-C4DB-FA70-D106-23A8E2591997}"/>
              </a:ext>
            </a:extLst>
          </p:cNvPr>
          <p:cNvSpPr txBox="1"/>
          <p:nvPr/>
        </p:nvSpPr>
        <p:spPr>
          <a:xfrm>
            <a:off x="6600058" y="2940686"/>
            <a:ext cx="4320480" cy="646331"/>
          </a:xfrm>
          <a:prstGeom prst="rect">
            <a:avLst/>
          </a:prstGeom>
          <a:noFill/>
        </p:spPr>
        <p:txBody>
          <a:bodyPr wrap="square">
            <a:spAutoFit/>
          </a:bodyPr>
          <a:lstStyle/>
          <a:p>
            <a:pPr algn="ctr"/>
            <a:r>
              <a:rPr lang="en-GB" sz="3600" dirty="0"/>
              <a:t>Fluctuation</a:t>
            </a:r>
          </a:p>
        </p:txBody>
      </p:sp>
      <p:sp>
        <p:nvSpPr>
          <p:cNvPr id="16" name="Content Placeholder 12">
            <a:extLst>
              <a:ext uri="{FF2B5EF4-FFF2-40B4-BE49-F238E27FC236}">
                <a16:creationId xmlns:a16="http://schemas.microsoft.com/office/drawing/2014/main" id="{729A6229-0E42-AB34-4F7D-6A0D04167762}"/>
              </a:ext>
            </a:extLst>
          </p:cNvPr>
          <p:cNvSpPr txBox="1">
            <a:spLocks/>
          </p:cNvSpPr>
          <p:nvPr/>
        </p:nvSpPr>
        <p:spPr>
          <a:xfrm>
            <a:off x="407368" y="4187837"/>
            <a:ext cx="11161240" cy="2102420"/>
          </a:xfrm>
          <a:prstGeom prst="rect">
            <a:avLst/>
          </a:prstGeom>
        </p:spPr>
        <p:txBody>
          <a:bodyPr vert="horz" lIns="91440" tIns="45720" rIns="91440" bIns="45720" rtlCol="0">
            <a:normAutofit fontScale="92500"/>
          </a:bodyPr>
          <a:lstStyle>
            <a:lvl1pPr marL="182880" indent="-182880" algn="l" defTabSz="914400" rtl="0" eaLnBrk="1" latinLnBrk="0" hangingPunct="1">
              <a:spcBef>
                <a:spcPct val="20000"/>
              </a:spcBef>
              <a:buClr>
                <a:schemeClr val="accent5">
                  <a:lumMod val="50000"/>
                </a:schemeClr>
              </a:buClr>
              <a:buSzPct val="85000"/>
              <a:buFont typeface="Arial" pitchFamily="34" charset="0"/>
              <a:buChar char="•"/>
              <a:defRPr sz="2400" kern="1200">
                <a:solidFill>
                  <a:schemeClr val="tx1"/>
                </a:solidFill>
                <a:latin typeface="+mn-lt"/>
                <a:ea typeface="Tahoma" panose="020B0604030504040204" pitchFamily="34" charset="0"/>
                <a:cs typeface="Calibri" panose="020F0502020204030204" pitchFamily="34" charset="0"/>
              </a:defRPr>
            </a:lvl1pPr>
            <a:lvl2pPr marL="457200" indent="-182880" algn="l" defTabSz="914400" rtl="0" eaLnBrk="1" latinLnBrk="0" hangingPunct="1">
              <a:spcBef>
                <a:spcPct val="20000"/>
              </a:spcBef>
              <a:buClr>
                <a:schemeClr val="accent5">
                  <a:lumMod val="50000"/>
                </a:schemeClr>
              </a:buClr>
              <a:buSzPct val="85000"/>
              <a:buFont typeface="Arial" pitchFamily="34" charset="0"/>
              <a:buChar char="•"/>
              <a:defRPr sz="2000" kern="1200">
                <a:solidFill>
                  <a:schemeClr val="tx1"/>
                </a:solidFill>
                <a:latin typeface="+mn-lt"/>
                <a:ea typeface="Tahoma" panose="020B0604030504040204" pitchFamily="34" charset="0"/>
                <a:cs typeface="Calibri" panose="020F0502020204030204" pitchFamily="34" charset="0"/>
              </a:defRPr>
            </a:lvl2pPr>
            <a:lvl3pPr marL="731520" indent="-182880" algn="l" defTabSz="914400" rtl="0" eaLnBrk="1" latinLnBrk="0" hangingPunct="1">
              <a:spcBef>
                <a:spcPct val="20000"/>
              </a:spcBef>
              <a:buClr>
                <a:schemeClr val="accent5">
                  <a:lumMod val="50000"/>
                </a:schemeClr>
              </a:buClr>
              <a:buSzPct val="90000"/>
              <a:buFont typeface="Arial" pitchFamily="34" charset="0"/>
              <a:buChar char="•"/>
              <a:defRPr sz="1800" kern="1200">
                <a:solidFill>
                  <a:schemeClr val="tx1"/>
                </a:solidFill>
                <a:latin typeface="+mn-lt"/>
                <a:ea typeface="Tahoma" panose="020B0604030504040204" pitchFamily="34" charset="0"/>
                <a:cs typeface="Calibri" panose="020F0502020204030204" pitchFamily="34" charset="0"/>
              </a:defRPr>
            </a:lvl3pPr>
            <a:lvl4pPr marL="1005840" indent="-182880" algn="l" defTabSz="914400" rtl="0" eaLnBrk="1" latinLnBrk="0" hangingPunct="1">
              <a:spcBef>
                <a:spcPct val="20000"/>
              </a:spcBef>
              <a:buClr>
                <a:schemeClr val="accent5">
                  <a:lumMod val="50000"/>
                </a:schemeClr>
              </a:buClr>
              <a:buFont typeface="Arial" pitchFamily="34" charset="0"/>
              <a:buChar char="•"/>
              <a:defRPr sz="1600" kern="1200">
                <a:solidFill>
                  <a:schemeClr val="tx1"/>
                </a:solidFill>
                <a:latin typeface="+mn-lt"/>
                <a:ea typeface="Tahoma" panose="020B0604030504040204" pitchFamily="34" charset="0"/>
                <a:cs typeface="Calibri" panose="020F0502020204030204" pitchFamily="34" charset="0"/>
              </a:defRPr>
            </a:lvl4pPr>
            <a:lvl5pPr marL="1188720" indent="-137160" algn="l" defTabSz="914400" rtl="0" eaLnBrk="1" latinLnBrk="0" hangingPunct="1">
              <a:spcBef>
                <a:spcPct val="20000"/>
              </a:spcBef>
              <a:buClr>
                <a:schemeClr val="accent5">
                  <a:lumMod val="50000"/>
                </a:schemeClr>
              </a:buClr>
              <a:buSzPct val="100000"/>
              <a:buFont typeface="Arial" pitchFamily="34" charset="0"/>
              <a:buChar char="•"/>
              <a:defRPr sz="1400" kern="1200" baseline="0">
                <a:solidFill>
                  <a:schemeClr val="tx1"/>
                </a:solidFill>
                <a:latin typeface="+mn-lt"/>
                <a:ea typeface="Tahoma" panose="020B0604030504040204" pitchFamily="34" charset="0"/>
                <a:cs typeface="Calibri" panose="020F0502020204030204" pitchFamily="34" charset="0"/>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GB" sz="3600" dirty="0">
                <a:solidFill>
                  <a:srgbClr val="1E1E1E"/>
                </a:solidFill>
                <a:latin typeface="arial" panose="020B0604020202020204" pitchFamily="34" charset="0"/>
              </a:rPr>
              <a:t>Can I work ‘here and now’ with the reality of ‘there and then’</a:t>
            </a:r>
          </a:p>
          <a:p>
            <a:r>
              <a:rPr lang="en-GB" sz="3600" dirty="0">
                <a:solidFill>
                  <a:srgbClr val="1E1E1E"/>
                </a:solidFill>
                <a:latin typeface="arial" panose="020B0604020202020204" pitchFamily="34" charset="0"/>
              </a:rPr>
              <a:t>What is the picture across a period of time (longitudinal)</a:t>
            </a:r>
          </a:p>
          <a:p>
            <a:endParaRPr lang="en-GB" sz="3600" dirty="0">
              <a:solidFill>
                <a:srgbClr val="1E1E1E"/>
              </a:solidFill>
              <a:latin typeface="arial" panose="020B0604020202020204" pitchFamily="34" charset="0"/>
            </a:endParaRPr>
          </a:p>
          <a:p>
            <a:endParaRPr lang="en-GB" dirty="0"/>
          </a:p>
        </p:txBody>
      </p:sp>
    </p:spTree>
    <p:extLst>
      <p:ext uri="{BB962C8B-B14F-4D97-AF65-F5344CB8AC3E}">
        <p14:creationId xmlns:p14="http://schemas.microsoft.com/office/powerpoint/2010/main" val="5930505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Google Shape;351;p36">
            <a:extLst>
              <a:ext uri="{FF2B5EF4-FFF2-40B4-BE49-F238E27FC236}">
                <a16:creationId xmlns:a16="http://schemas.microsoft.com/office/drawing/2014/main" id="{F441ED7D-3978-48D2-BDB0-144B95202DF2}"/>
              </a:ext>
            </a:extLst>
          </p:cNvPr>
          <p:cNvSpPr txBox="1">
            <a:spLocks/>
          </p:cNvSpPr>
          <p:nvPr/>
        </p:nvSpPr>
        <p:spPr>
          <a:xfrm>
            <a:off x="10039350" y="6453336"/>
            <a:ext cx="2057400" cy="273844"/>
          </a:xfrm>
          <a:prstGeom prst="rect">
            <a:avLst/>
          </a:prstGeom>
          <a:noFill/>
          <a:ln>
            <a:noFill/>
          </a:ln>
        </p:spPr>
        <p:txBody>
          <a:bodyPr spcFirstLastPara="1" vert="horz" wrap="square" lIns="68580" tIns="34290" rIns="68580" bIns="34290" rtlCol="0" anchor="ctr" anchorCtr="0">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2649F9-493A-4D9C-A06A-361A0858F3F0}" type="slidenum">
              <a:rPr lang="en-US" sz="900"/>
              <a:pPr/>
              <a:t>8</a:t>
            </a:fld>
            <a:endParaRPr lang="en-US" sz="788" dirty="0"/>
          </a:p>
        </p:txBody>
      </p:sp>
      <p:sp>
        <p:nvSpPr>
          <p:cNvPr id="8" name="Google Shape;104;p15">
            <a:extLst>
              <a:ext uri="{FF2B5EF4-FFF2-40B4-BE49-F238E27FC236}">
                <a16:creationId xmlns:a16="http://schemas.microsoft.com/office/drawing/2014/main" id="{E4FE53B2-F309-440D-8C0A-8D5DDF07E9C4}"/>
              </a:ext>
            </a:extLst>
          </p:cNvPr>
          <p:cNvSpPr txBox="1"/>
          <p:nvPr/>
        </p:nvSpPr>
        <p:spPr>
          <a:xfrm>
            <a:off x="4835860" y="6381328"/>
            <a:ext cx="2520280" cy="350658"/>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600" b="0" u="none" dirty="0">
              <a:solidFill>
                <a:schemeClr val="bg1">
                  <a:lumMod val="50000"/>
                </a:schemeClr>
              </a:solidFill>
              <a:ea typeface="Century Gothic"/>
              <a:cs typeface="Century Gothic"/>
              <a:sym typeface="Century Gothic"/>
            </a:endParaRPr>
          </a:p>
          <a:p>
            <a:pPr marL="0" marR="0" lvl="0" indent="0" algn="ctr" rtl="0">
              <a:spcBef>
                <a:spcPts val="0"/>
              </a:spcBef>
              <a:spcAft>
                <a:spcPts val="0"/>
              </a:spcAft>
              <a:buNone/>
            </a:pPr>
            <a:r>
              <a:rPr lang="en-GB" sz="900" b="0" u="none" dirty="0">
                <a:solidFill>
                  <a:schemeClr val="bg1">
                    <a:lumMod val="50000"/>
                  </a:schemeClr>
                </a:solidFill>
                <a:ea typeface="Calibri"/>
                <a:cs typeface="Calibri"/>
                <a:sym typeface="Calibri"/>
              </a:rPr>
              <a:t>Making Connections (IOW) Ltd 2024</a:t>
            </a:r>
            <a:endParaRPr sz="1100" dirty="0">
              <a:solidFill>
                <a:schemeClr val="bg1">
                  <a:lumMod val="50000"/>
                </a:schemeClr>
              </a:solidFill>
            </a:endParaRPr>
          </a:p>
        </p:txBody>
      </p:sp>
      <p:sp>
        <p:nvSpPr>
          <p:cNvPr id="10" name="Cloud 9">
            <a:extLst>
              <a:ext uri="{FF2B5EF4-FFF2-40B4-BE49-F238E27FC236}">
                <a16:creationId xmlns:a16="http://schemas.microsoft.com/office/drawing/2014/main" id="{05D8EFA6-B57A-F102-A751-CE57664ACF42}"/>
              </a:ext>
            </a:extLst>
          </p:cNvPr>
          <p:cNvSpPr/>
          <p:nvPr/>
        </p:nvSpPr>
        <p:spPr>
          <a:xfrm>
            <a:off x="551384" y="332656"/>
            <a:ext cx="3744416" cy="1784902"/>
          </a:xfrm>
          <a:prstGeom prst="cloud">
            <a:avLst/>
          </a:prstGeom>
          <a:solidFill>
            <a:srgbClr val="B35474"/>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Bef>
                <a:spcPts val="500"/>
              </a:spcBef>
              <a:spcAft>
                <a:spcPts val="1000"/>
              </a:spcAft>
            </a:pPr>
            <a:r>
              <a:rPr lang="en-GB" sz="3200" dirty="0">
                <a:effectLst/>
                <a:ea typeface="Times New Roman" panose="02020603050405020304" pitchFamily="18" charset="0"/>
                <a:cs typeface="Times New Roman" panose="02020603050405020304" pitchFamily="18" charset="0"/>
              </a:rPr>
              <a:t>“</a:t>
            </a:r>
            <a:r>
              <a:rPr lang="en-GB" sz="3200" dirty="0">
                <a:ea typeface="Times New Roman" panose="02020603050405020304" pitchFamily="18" charset="0"/>
                <a:cs typeface="Times New Roman" panose="02020603050405020304" pitchFamily="18" charset="0"/>
              </a:rPr>
              <a:t>because of</a:t>
            </a:r>
            <a:r>
              <a:rPr lang="en-GB" sz="3200" dirty="0">
                <a:effectLst/>
                <a:ea typeface="Times New Roman" panose="02020603050405020304" pitchFamily="18" charset="0"/>
                <a:cs typeface="Times New Roman" panose="02020603050405020304" pitchFamily="18" charset="0"/>
              </a:rPr>
              <a:t>”</a:t>
            </a:r>
          </a:p>
        </p:txBody>
      </p:sp>
      <p:sp>
        <p:nvSpPr>
          <p:cNvPr id="13" name="Content Placeholder 12">
            <a:extLst>
              <a:ext uri="{FF2B5EF4-FFF2-40B4-BE49-F238E27FC236}">
                <a16:creationId xmlns:a16="http://schemas.microsoft.com/office/drawing/2014/main" id="{65492270-B6C9-F70D-4B4D-6A960F8802A8}"/>
              </a:ext>
            </a:extLst>
          </p:cNvPr>
          <p:cNvSpPr>
            <a:spLocks noGrp="1"/>
          </p:cNvSpPr>
          <p:nvPr>
            <p:ph idx="1"/>
          </p:nvPr>
        </p:nvSpPr>
        <p:spPr>
          <a:xfrm>
            <a:off x="1271464" y="2675918"/>
            <a:ext cx="9001000" cy="3561393"/>
          </a:xfrm>
        </p:spPr>
        <p:txBody>
          <a:bodyPr/>
          <a:lstStyle/>
          <a:p>
            <a:pPr marL="0" indent="0">
              <a:buNone/>
            </a:pPr>
            <a:r>
              <a:rPr lang="en-GB" dirty="0"/>
              <a:t>Essential to establish this link. Not just interference but rendering the person unable to decide.</a:t>
            </a:r>
          </a:p>
          <a:p>
            <a:endParaRPr lang="en-GB" dirty="0"/>
          </a:p>
          <a:p>
            <a:r>
              <a:rPr lang="en-GB" dirty="0"/>
              <a:t>A diagnosis</a:t>
            </a:r>
          </a:p>
          <a:p>
            <a:r>
              <a:rPr lang="en-GB" dirty="0"/>
              <a:t>Contemporaneous evidence</a:t>
            </a:r>
          </a:p>
          <a:p>
            <a:r>
              <a:rPr lang="en-GB" dirty="0"/>
              <a:t>Evidence of person-centred support</a:t>
            </a:r>
          </a:p>
          <a:p>
            <a:r>
              <a:rPr lang="en-GB" dirty="0"/>
              <a:t>Non-interference by external factors</a:t>
            </a:r>
          </a:p>
          <a:p>
            <a:endParaRPr lang="en-GB" dirty="0"/>
          </a:p>
          <a:p>
            <a:endParaRPr lang="en-GB" dirty="0"/>
          </a:p>
        </p:txBody>
      </p:sp>
      <p:sp>
        <p:nvSpPr>
          <p:cNvPr id="2" name="Cloud 1">
            <a:extLst>
              <a:ext uri="{FF2B5EF4-FFF2-40B4-BE49-F238E27FC236}">
                <a16:creationId xmlns:a16="http://schemas.microsoft.com/office/drawing/2014/main" id="{F49B2C89-5BBE-BF26-E005-CC531748D4F8}"/>
              </a:ext>
            </a:extLst>
          </p:cNvPr>
          <p:cNvSpPr/>
          <p:nvPr/>
        </p:nvSpPr>
        <p:spPr>
          <a:xfrm>
            <a:off x="6096000" y="405651"/>
            <a:ext cx="5688632" cy="1784902"/>
          </a:xfrm>
          <a:prstGeom prst="cloud">
            <a:avLst/>
          </a:prstGeom>
          <a:solidFill>
            <a:srgbClr val="B35474"/>
          </a:solidFill>
          <a:ln>
            <a:noFill/>
          </a:ln>
        </p:spPr>
        <p:style>
          <a:lnRef idx="0">
            <a:scrgbClr r="0" g="0" b="0"/>
          </a:lnRef>
          <a:fillRef idx="0">
            <a:scrgbClr r="0" g="0" b="0"/>
          </a:fillRef>
          <a:effectRef idx="0">
            <a:scrgbClr r="0" g="0" b="0"/>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Bef>
                <a:spcPts val="500"/>
              </a:spcBef>
              <a:spcAft>
                <a:spcPts val="1000"/>
              </a:spcAft>
            </a:pPr>
            <a:r>
              <a:rPr lang="en-GB" sz="3200" dirty="0">
                <a:effectLst/>
                <a:ea typeface="Times New Roman" panose="02020603050405020304" pitchFamily="18" charset="0"/>
                <a:cs typeface="Times New Roman" panose="02020603050405020304" pitchFamily="18" charset="0"/>
              </a:rPr>
              <a:t>“an impairment…or a disturbance”</a:t>
            </a:r>
          </a:p>
        </p:txBody>
      </p:sp>
    </p:spTree>
    <p:extLst>
      <p:ext uri="{BB962C8B-B14F-4D97-AF65-F5344CB8AC3E}">
        <p14:creationId xmlns:p14="http://schemas.microsoft.com/office/powerpoint/2010/main" val="3515799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Google Shape;351;p36">
            <a:extLst>
              <a:ext uri="{FF2B5EF4-FFF2-40B4-BE49-F238E27FC236}">
                <a16:creationId xmlns:a16="http://schemas.microsoft.com/office/drawing/2014/main" id="{F441ED7D-3978-48D2-BDB0-144B95202DF2}"/>
              </a:ext>
            </a:extLst>
          </p:cNvPr>
          <p:cNvSpPr txBox="1">
            <a:spLocks/>
          </p:cNvSpPr>
          <p:nvPr/>
        </p:nvSpPr>
        <p:spPr>
          <a:xfrm>
            <a:off x="10039350" y="6453336"/>
            <a:ext cx="2057400" cy="273844"/>
          </a:xfrm>
          <a:prstGeom prst="rect">
            <a:avLst/>
          </a:prstGeom>
          <a:noFill/>
          <a:ln>
            <a:noFill/>
          </a:ln>
        </p:spPr>
        <p:txBody>
          <a:bodyPr spcFirstLastPara="1" vert="horz" wrap="square" lIns="68580" tIns="34290" rIns="68580" bIns="34290" rtlCol="0" anchor="ctr" anchorCtr="0">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2649F9-493A-4D9C-A06A-361A0858F3F0}" type="slidenum">
              <a:rPr lang="en-US" sz="900"/>
              <a:pPr/>
              <a:t>9</a:t>
            </a:fld>
            <a:endParaRPr lang="en-US" sz="788" dirty="0"/>
          </a:p>
        </p:txBody>
      </p:sp>
      <p:sp>
        <p:nvSpPr>
          <p:cNvPr id="8" name="Google Shape;104;p15">
            <a:extLst>
              <a:ext uri="{FF2B5EF4-FFF2-40B4-BE49-F238E27FC236}">
                <a16:creationId xmlns:a16="http://schemas.microsoft.com/office/drawing/2014/main" id="{E4FE53B2-F309-440D-8C0A-8D5DDF07E9C4}"/>
              </a:ext>
            </a:extLst>
          </p:cNvPr>
          <p:cNvSpPr txBox="1"/>
          <p:nvPr/>
        </p:nvSpPr>
        <p:spPr>
          <a:xfrm>
            <a:off x="4835860" y="6381328"/>
            <a:ext cx="2520280" cy="350658"/>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600" b="0" u="none" dirty="0">
              <a:solidFill>
                <a:schemeClr val="bg1">
                  <a:lumMod val="50000"/>
                </a:schemeClr>
              </a:solidFill>
              <a:ea typeface="Century Gothic"/>
              <a:cs typeface="Century Gothic"/>
              <a:sym typeface="Century Gothic"/>
            </a:endParaRPr>
          </a:p>
          <a:p>
            <a:pPr marL="0" marR="0" lvl="0" indent="0" algn="ctr" rtl="0">
              <a:spcBef>
                <a:spcPts val="0"/>
              </a:spcBef>
              <a:spcAft>
                <a:spcPts val="0"/>
              </a:spcAft>
              <a:buNone/>
            </a:pPr>
            <a:r>
              <a:rPr lang="en-GB" sz="900" b="0" u="none" dirty="0">
                <a:solidFill>
                  <a:schemeClr val="bg1">
                    <a:lumMod val="50000"/>
                  </a:schemeClr>
                </a:solidFill>
                <a:ea typeface="Calibri"/>
                <a:cs typeface="Calibri"/>
                <a:sym typeface="Calibri"/>
              </a:rPr>
              <a:t>Making Connections (IOW) Ltd 2024</a:t>
            </a:r>
            <a:endParaRPr sz="1100" dirty="0">
              <a:solidFill>
                <a:schemeClr val="bg1">
                  <a:lumMod val="50000"/>
                </a:schemeClr>
              </a:solidFill>
            </a:endParaRPr>
          </a:p>
        </p:txBody>
      </p:sp>
      <p:sp>
        <p:nvSpPr>
          <p:cNvPr id="3" name="Content Placeholder 2">
            <a:extLst>
              <a:ext uri="{FF2B5EF4-FFF2-40B4-BE49-F238E27FC236}">
                <a16:creationId xmlns:a16="http://schemas.microsoft.com/office/drawing/2014/main" id="{DF1A0084-EC46-B7A1-FB98-082BAB861F6D}"/>
              </a:ext>
            </a:extLst>
          </p:cNvPr>
          <p:cNvSpPr>
            <a:spLocks noGrp="1"/>
          </p:cNvSpPr>
          <p:nvPr>
            <p:ph idx="1"/>
          </p:nvPr>
        </p:nvSpPr>
        <p:spPr/>
        <p:txBody>
          <a:bodyPr>
            <a:normAutofit/>
          </a:bodyPr>
          <a:lstStyle/>
          <a:p>
            <a:r>
              <a:rPr lang="en-GB" sz="2800" dirty="0"/>
              <a:t>Be clear about the decision.</a:t>
            </a:r>
          </a:p>
          <a:p>
            <a:r>
              <a:rPr lang="en-GB" sz="2800" dirty="0"/>
              <a:t>Be clear about the relevant information used.</a:t>
            </a:r>
          </a:p>
          <a:p>
            <a:r>
              <a:rPr lang="en-GB" sz="2800" dirty="0"/>
              <a:t>Identify clear choices.</a:t>
            </a:r>
          </a:p>
          <a:p>
            <a:r>
              <a:rPr lang="en-GB" sz="2800" dirty="0"/>
              <a:t>What steps you have taken to support decision making.</a:t>
            </a:r>
          </a:p>
          <a:p>
            <a:r>
              <a:rPr lang="en-GB" sz="2800" dirty="0"/>
              <a:t>The timing of the assessment, single or longitudinal.</a:t>
            </a:r>
          </a:p>
          <a:p>
            <a:r>
              <a:rPr lang="en-GB" sz="2800" dirty="0"/>
              <a:t>Describe where any of the four functions are breaking down</a:t>
            </a:r>
          </a:p>
          <a:p>
            <a:r>
              <a:rPr lang="en-GB" sz="2800" dirty="0"/>
              <a:t>Provide evidence of impairment or disturbance.</a:t>
            </a:r>
          </a:p>
          <a:p>
            <a:r>
              <a:rPr lang="en-GB" sz="2800" dirty="0"/>
              <a:t>Make a clear link between the impairment and function.</a:t>
            </a:r>
          </a:p>
          <a:p>
            <a:r>
              <a:rPr lang="en-GB" sz="2800" dirty="0"/>
              <a:t>Make a clear statement about your reasonable belief.</a:t>
            </a:r>
          </a:p>
        </p:txBody>
      </p:sp>
      <p:sp>
        <p:nvSpPr>
          <p:cNvPr id="5" name="Title 1">
            <a:extLst>
              <a:ext uri="{FF2B5EF4-FFF2-40B4-BE49-F238E27FC236}">
                <a16:creationId xmlns:a16="http://schemas.microsoft.com/office/drawing/2014/main" id="{D18695EC-4CB4-5773-7B40-F4702FAE005E}"/>
              </a:ext>
            </a:extLst>
          </p:cNvPr>
          <p:cNvSpPr>
            <a:spLocks noGrp="1"/>
          </p:cNvSpPr>
          <p:nvPr>
            <p:ph type="title"/>
          </p:nvPr>
        </p:nvSpPr>
        <p:spPr>
          <a:xfrm>
            <a:off x="609600" y="533400"/>
            <a:ext cx="10972800" cy="990600"/>
          </a:xfrm>
        </p:spPr>
        <p:txBody>
          <a:bodyPr>
            <a:normAutofit/>
          </a:bodyPr>
          <a:lstStyle/>
          <a:p>
            <a:r>
              <a:rPr lang="en-GB" sz="4400" b="1" dirty="0">
                <a:solidFill>
                  <a:schemeClr val="tx1"/>
                </a:solidFill>
                <a:latin typeface="+mj-lt"/>
              </a:rPr>
              <a:t>Good recording</a:t>
            </a:r>
          </a:p>
        </p:txBody>
      </p:sp>
      <p:pic>
        <p:nvPicPr>
          <p:cNvPr id="7" name="Picture 6" descr="A pencil and a checklist&#10;&#10;Description automatically generated">
            <a:extLst>
              <a:ext uri="{FF2B5EF4-FFF2-40B4-BE49-F238E27FC236}">
                <a16:creationId xmlns:a16="http://schemas.microsoft.com/office/drawing/2014/main" id="{06A4EFE0-329D-7D73-0F95-B7F3438E28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0615" y="-10480"/>
            <a:ext cx="3068960" cy="3068960"/>
          </a:xfrm>
          <a:prstGeom prst="rect">
            <a:avLst/>
          </a:prstGeom>
        </p:spPr>
      </p:pic>
    </p:spTree>
    <p:extLst>
      <p:ext uri="{BB962C8B-B14F-4D97-AF65-F5344CB8AC3E}">
        <p14:creationId xmlns:p14="http://schemas.microsoft.com/office/powerpoint/2010/main" val="28431846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Adult H Workshop 14 11 2016 " id="{7A983E3C-1058-47EF-B64D-D70EC468EF9F}" vid="{46F32A53-65B7-4894-A5E7-184E13AC705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830FD49976104295250E57D51C2B9B" ma:contentTypeVersion="14" ma:contentTypeDescription="Create a new document." ma:contentTypeScope="" ma:versionID="5de5d643ef82f29aa391e0dea2a53b5c">
  <xsd:schema xmlns:xsd="http://www.w3.org/2001/XMLSchema" xmlns:xs="http://www.w3.org/2001/XMLSchema" xmlns:p="http://schemas.microsoft.com/office/2006/metadata/properties" xmlns:ns2="4d536ccb-b14a-4ea0-b1e3-f942d5f494ca" xmlns:ns3="68efffe3-e1e8-4c67-8e83-45847638a375" xmlns:ns4="4657331a-6d33-4495-b172-d765bf30c863" targetNamespace="http://schemas.microsoft.com/office/2006/metadata/properties" ma:root="true" ma:fieldsID="c1b8aea5cdd80a89853faab9e6a00653" ns2:_="" ns3:_="" ns4:_="">
    <xsd:import namespace="4d536ccb-b14a-4ea0-b1e3-f942d5f494ca"/>
    <xsd:import namespace="68efffe3-e1e8-4c67-8e83-45847638a375"/>
    <xsd:import namespace="4657331a-6d33-4495-b172-d765bf30c86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DateTaken" minOccurs="0"/>
                <xsd:element ref="ns3:MediaLengthInSeconds" minOccurs="0"/>
                <xsd:element ref="ns3:MediaServiceGenerationTime" minOccurs="0"/>
                <xsd:element ref="ns3:MediaServiceEventHashCode" minOccurs="0"/>
                <xsd:element ref="ns3:lcf76f155ced4ddcb4097134ff3c332f" minOccurs="0"/>
                <xsd:element ref="ns4:TaxCatchAll" minOccurs="0"/>
                <xsd:element ref="ns3:MediaServiceOCR"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536ccb-b14a-4ea0-b1e3-f942d5f494c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8efffe3-e1e8-4c67-8e83-45847638a37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2bf2b975-0034-4da6-bed2-ddb9f49c066c"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57331a-6d33-4495-b172-d765bf30c863"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83253257-10fd-42a0-897c-78ad8b0d3b3c}" ma:internalName="TaxCatchAll" ma:showField="CatchAllData" ma:web="4657331a-6d33-4495-b172-d765bf30c86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2558DD-674C-49ED-8A20-00BCD9964B8A}"/>
</file>

<file path=customXml/itemProps2.xml><?xml version="1.0" encoding="utf-8"?>
<ds:datastoreItem xmlns:ds="http://schemas.openxmlformats.org/officeDocument/2006/customXml" ds:itemID="{D7BD42D7-ACFC-43B7-A262-9AAA9E9433B8}"/>
</file>

<file path=docProps/app.xml><?xml version="1.0" encoding="utf-8"?>
<Properties xmlns="http://schemas.openxmlformats.org/officeDocument/2006/extended-properties" xmlns:vt="http://schemas.openxmlformats.org/officeDocument/2006/docPropsVTypes">
  <TotalTime>4994</TotalTime>
  <Words>1426</Words>
  <Application>Microsoft Office PowerPoint</Application>
  <PresentationFormat>Widescreen</PresentationFormat>
  <Paragraphs>136</Paragraphs>
  <Slides>16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Arial</vt:lpstr>
      <vt:lpstr>Calibri</vt:lpstr>
      <vt:lpstr>Century Gothic</vt:lpstr>
      <vt:lpstr>Symbol</vt:lpstr>
      <vt:lpstr>Times New Roman</vt:lpstr>
      <vt:lpstr>Clarity</vt:lpstr>
      <vt:lpstr>Self-neglect, hoarding and the Mental Capacity Act (2005)</vt:lpstr>
      <vt:lpstr>Self-neglect and hoarding</vt:lpstr>
      <vt:lpstr>Challenges for MCA (2005)</vt:lpstr>
      <vt:lpstr>The definition of a Lack of Capacity</vt:lpstr>
      <vt:lpstr>PowerPoint Presentation</vt:lpstr>
      <vt:lpstr>PowerPoint Presentation</vt:lpstr>
      <vt:lpstr>PowerPoint Presentation</vt:lpstr>
      <vt:lpstr>PowerPoint Presentation</vt:lpstr>
      <vt:lpstr>Good recording</vt:lpstr>
      <vt:lpstr>Protection from liability s 5(1)</vt:lpstr>
      <vt:lpstr>Necessary and Proportionate</vt:lpstr>
      <vt:lpstr>Welfare and autonomy</vt:lpstr>
      <vt:lpstr>Reasonable belief =</vt:lpstr>
      <vt:lpstr>Best Interests Triangle</vt:lpstr>
      <vt:lpstr>Jeanette  Jeanette lives in her own detached bungalow. Police were recently called to the property following a disturbance in which Jeanette was arguing with her neighbour. On attending the property, the officers were able to calm Jeanette and accompany her into her house.   They later sent a notice to the multi-agency safeguarding team describing Jeanette’s circumstances: “..unkempt, dishevelled, her hair was messy and unclean, and her appearance suggests poor personal care.  Inside the house, the bathroom was full and there was nowhere to wash. There are two dogs in the property, the hallway was difficult to access, and the kitchen was completely cluttered with food, batteries and other belongings stacked high on all work surfaces, the floor and sink. There appeared to be no heating or hot water in the address. The conservatory was piled high with clutter and household objects and clothing and not accessible, the sitting room was not accessible as it was full floor to ceiling with furniture and boxes. The property is unacceptable for any person or animal to live in and likely poses a serious fire risk.”  Initial contact is made by the multi-agency safeguarding team to consider if the section 42 criteria have been met. Jeanette said that the police officers had caught her on a bad day and that she was intending to get a cleaning company in to help her and she was trying to find a plumber who could come and fix her boiler.  </vt:lpstr>
      <vt:lpstr>Roger  Roger is an older gentleman and lives in a ground floor apartment rented from a housing association. The apartment has one combined bedroom/sitting room, a small kitchenette and a wet-room style bathroom.  Roger’s daughter lives a considerable distance away and contacted the local authority saying she can’t get to see her dad but had some concerns for his ability to care for himself.  She suspects he may have some kind of dementia as he seems increasingly confused, agitated and forgetful on the telephone.  Unable to contact Roger, a senior case worker makes a visit. Roger will not open the front door but is willing to talk to him if he stands at a doorway around the back.  Roger is on his bed in his pyjamas and doesn’t not look clean. The worker notices what could be faeces on the floor and a very strong odour from property. There is no carpet, and the walls look damp. Amongst the rubbish on the floor there are plates of mouldy food, beer cans and a large pile of unopened letters. There is an electric fire on and a large puddle of water on the floor which extends from the bathroom door. The floor looks slippery. There are bags of rubbish in the yard which have been attacked by rodents.  The worker asks Roger if he thinks he needs any help; Roger says he is fine he is just naturally a bit messy and he is waiting for his daughter to come and visit to help him clear up. Roger says he doesn’t need any kind of assessment or support, he thanks the worker for calling but says he doesn’t need to come again.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Mental Capacity Act and Deprivation of Liberty Safeguards in Practice  Virtual Training – Session 1</dc:title>
  <dc:creator>Eliot Smith</dc:creator>
  <cp:lastModifiedBy>Jem Mason</cp:lastModifiedBy>
  <cp:revision>21</cp:revision>
  <dcterms:created xsi:type="dcterms:W3CDTF">2020-10-05T21:15:29Z</dcterms:created>
  <dcterms:modified xsi:type="dcterms:W3CDTF">2024-04-15T08:09:00Z</dcterms:modified>
</cp:coreProperties>
</file>