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93" r:id="rId3"/>
    <p:sldId id="299" r:id="rId4"/>
    <p:sldId id="302" r:id="rId5"/>
    <p:sldId id="301" r:id="rId6"/>
    <p:sldId id="300" r:id="rId7"/>
    <p:sldId id="294" r:id="rId8"/>
    <p:sldId id="29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673" autoAdjust="0"/>
  </p:normalViewPr>
  <p:slideViewPr>
    <p:cSldViewPr snapToGrid="0">
      <p:cViewPr varScale="1">
        <p:scale>
          <a:sx n="54" d="100"/>
          <a:sy n="54" d="100"/>
        </p:scale>
        <p:origin x="11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16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5286A-CB4E-4E77-B02A-A1965869AA4C}" type="datetimeFigureOut">
              <a:rPr lang="en-GB" smtClean="0"/>
              <a:t>08/10/2020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3F0D4-2E9F-4B98-844A-502E62FA3F6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50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3F0D4-2E9F-4B98-844A-502E62FA3F6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127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628C-939B-4FA2-9B11-AD7A00C8AB8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58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628C-939B-4FA2-9B11-AD7A00C8AB8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73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628C-939B-4FA2-9B11-AD7A00C8AB8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24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628C-939B-4FA2-9B11-AD7A00C8AB8A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538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A628C-939B-4FA2-9B11-AD7A00C8AB8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785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628C-939B-4FA2-9B11-AD7A00C8AB8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50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tsmouthsab.uk/procedures/" TargetMode="External"/><Relationship Id="rId7" Type="http://schemas.openxmlformats.org/officeDocument/2006/relationships/hyperlink" Target="mailto:PortsmouthAdultMASH@portsmouthcc.gov.u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SAB@portsmouthcc.fgov.uk" TargetMode="External"/><Relationship Id="rId5" Type="http://schemas.openxmlformats.org/officeDocument/2006/relationships/hyperlink" Target="https://youtu.be/ToOu2wlkHsw" TargetMode="External"/><Relationship Id="rId4" Type="http://schemas.openxmlformats.org/officeDocument/2006/relationships/hyperlink" Target="https://www.portsmouthsab.uk/information-resources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4LSAB Safeguarding Concerns Guidance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>October 2020</a:t>
            </a:r>
            <a:br>
              <a:rPr lang="en-GB" sz="3200" dirty="0" smtClean="0">
                <a:solidFill>
                  <a:schemeClr val="tx1"/>
                </a:solidFill>
              </a:rPr>
            </a:br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198" y="3924576"/>
            <a:ext cx="1851052" cy="236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4LSAB Safeguarding Concerns Guidance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1601919"/>
            <a:ext cx="4799441" cy="4847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cs typeface="Arial" panose="020B0604020202020204" pitchFamily="34" charset="0"/>
              </a:rPr>
              <a:t>What is it?</a:t>
            </a:r>
          </a:p>
          <a:p>
            <a:pPr lvl="1"/>
            <a:r>
              <a:rPr lang="en-GB" sz="3200" dirty="0" smtClean="0">
                <a:cs typeface="Arial" panose="020B0604020202020204" pitchFamily="34" charset="0"/>
              </a:rPr>
              <a:t>A multi agency framework to support professionals to make decisions about when to report safeguarding concerns  </a:t>
            </a:r>
          </a:p>
          <a:p>
            <a:pPr lvl="1"/>
            <a:endParaRPr lang="en-GB" dirty="0" smtClean="0"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115" y="1516742"/>
            <a:ext cx="3459115" cy="485297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1016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176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4LSAB Safeguarding Concerns Guidance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1601919"/>
            <a:ext cx="9001056" cy="4847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cs typeface="Arial" panose="020B0604020202020204" pitchFamily="34" charset="0"/>
              </a:rPr>
              <a:t>Why was it developed?</a:t>
            </a:r>
          </a:p>
          <a:p>
            <a:r>
              <a:rPr lang="en-GB" sz="2400" dirty="0" smtClean="0"/>
              <a:t>In </a:t>
            </a:r>
            <a:r>
              <a:rPr lang="en-GB" sz="2400" dirty="0"/>
              <a:t>response to feedback from professionals - we often hear that people are unsure when to refer to safeguarding and would welcome more support and </a:t>
            </a:r>
            <a:r>
              <a:rPr lang="en-GB" sz="2400" dirty="0" smtClean="0"/>
              <a:t>guidance</a:t>
            </a:r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dirty="0" smtClean="0"/>
              <a:t>In </a:t>
            </a:r>
            <a:r>
              <a:rPr lang="en-GB" sz="2400" dirty="0"/>
              <a:t>response to new national guidance soon to be released from the Local Government Association/Association of Directors of Adult Social </a:t>
            </a:r>
            <a:r>
              <a:rPr lang="en-GB" sz="2400" dirty="0" smtClean="0"/>
              <a:t>Services</a:t>
            </a:r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dirty="0" smtClean="0"/>
              <a:t>To </a:t>
            </a:r>
            <a:r>
              <a:rPr lang="en-GB" sz="2400" dirty="0"/>
              <a:t>ensure that concerns are addressed in the most appropriate way</a:t>
            </a:r>
          </a:p>
          <a:p>
            <a:r>
              <a:rPr lang="en-GB" sz="2400" dirty="0" smtClean="0"/>
              <a:t>To ensure a more consistent approach to </a:t>
            </a:r>
            <a:r>
              <a:rPr lang="en-GB" sz="2400" dirty="0"/>
              <a:t>what is referred </a:t>
            </a:r>
            <a:r>
              <a:rPr lang="en-GB" sz="2400" dirty="0" smtClean="0"/>
              <a:t>to safeguarding</a:t>
            </a:r>
            <a:endParaRPr lang="en-GB" sz="2400" dirty="0">
              <a:cs typeface="Arial" panose="020B0604020202020204" pitchFamily="34" charset="0"/>
            </a:endParaRPr>
          </a:p>
          <a:p>
            <a:endParaRPr lang="en-GB" sz="2400" dirty="0">
              <a:cs typeface="Arial" panose="020B0604020202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  <a:defRPr/>
            </a:pPr>
            <a:endParaRPr lang="en-GB" sz="2400" dirty="0" smtClean="0"/>
          </a:p>
          <a:p>
            <a:pPr lvl="1"/>
            <a:endParaRPr lang="en-GB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1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4LSAB Safeguarding Concerns Guidance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1601919"/>
            <a:ext cx="9001056" cy="48470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 smtClean="0"/>
              <a:t>The guidance promotes:</a:t>
            </a:r>
            <a:endParaRPr lang="en-GB" sz="2400" dirty="0"/>
          </a:p>
          <a:p>
            <a:pPr lvl="0"/>
            <a:r>
              <a:rPr lang="en-GB" sz="2400" dirty="0"/>
              <a:t>Personalised approaches which balance well-being with safety and prevention</a:t>
            </a:r>
          </a:p>
          <a:p>
            <a:pPr lvl="0"/>
            <a:r>
              <a:rPr lang="en-GB" sz="2400" dirty="0"/>
              <a:t>Engagement with the adult about how best to respond to their safeguarding situations in a way that enhances their involvement, choice, and control </a:t>
            </a:r>
          </a:p>
          <a:p>
            <a:pPr lvl="0"/>
            <a:r>
              <a:rPr lang="en-GB" sz="2400" dirty="0"/>
              <a:t>An adult’s rights, ensuring that those who lack mental capacity (as well as those who have capacity) are empowered and included within safeguarding support</a:t>
            </a:r>
          </a:p>
          <a:p>
            <a:pPr lvl="0"/>
            <a:r>
              <a:rPr lang="en-GB" sz="2400" dirty="0"/>
              <a:t>Empowering people so that they are partners in understanding and managing risk in their own lives</a:t>
            </a:r>
          </a:p>
          <a:p>
            <a:pPr lvl="0"/>
            <a:r>
              <a:rPr lang="en-GB" sz="2400" dirty="0"/>
              <a:t>An emphasis on the need for transparency and openness in managing conflicting outcomes (both of the adult and between the adult and professional organisations)</a:t>
            </a:r>
          </a:p>
          <a:p>
            <a:pPr lvl="0"/>
            <a:r>
              <a:rPr lang="en-GB" sz="2400" dirty="0"/>
              <a:t>The role of advocacy in all of the above.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  <a:defRPr/>
            </a:pPr>
            <a:endParaRPr lang="en-GB" sz="2400" dirty="0" smtClean="0"/>
          </a:p>
          <a:p>
            <a:pPr lvl="1"/>
            <a:endParaRPr lang="en-GB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7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4LSAB Safeguarding Concerns Guidance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1601918"/>
            <a:ext cx="4799441" cy="5012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cs typeface="Arial" panose="020B0604020202020204" pitchFamily="34" charset="0"/>
              </a:rPr>
              <a:t>What does it include?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Framework – flow charts, core messages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Tools to support decision making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Case studies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Protocol for Falls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Protocol for Pressure Ulcers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Supporting One Minute </a:t>
            </a:r>
            <a:r>
              <a:rPr lang="en-GB" sz="2400" dirty="0" smtClean="0">
                <a:cs typeface="Arial" panose="020B0604020202020204" pitchFamily="34" charset="0"/>
              </a:rPr>
              <a:t>Guides (including How to make a Referral) </a:t>
            </a:r>
            <a:endParaRPr lang="en-GB" sz="2400" dirty="0" smtClean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2004" y="1460664"/>
            <a:ext cx="3491998" cy="47445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39551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to support decision 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 series of tables giving pointers on </a:t>
            </a:r>
            <a:r>
              <a:rPr lang="en-GB" sz="2400" dirty="0" smtClean="0">
                <a:solidFill>
                  <a:srgbClr val="FF0000"/>
                </a:solidFill>
              </a:rPr>
              <a:t>WHEN TO REPORT AS A SAFEGUARDING CONCERN </a:t>
            </a:r>
            <a:r>
              <a:rPr lang="en-GB" sz="2400" dirty="0" smtClean="0">
                <a:solidFill>
                  <a:schemeClr val="tx1"/>
                </a:solidFill>
              </a:rPr>
              <a:t>and when the issue is </a:t>
            </a:r>
            <a:r>
              <a:rPr lang="en-GB" sz="2400" dirty="0" smtClean="0">
                <a:solidFill>
                  <a:srgbClr val="00B050"/>
                </a:solidFill>
              </a:rPr>
              <a:t>PROBABLY NOT A SAFEGUARDING CONCERN</a:t>
            </a:r>
            <a:r>
              <a:rPr lang="en-GB" sz="2400" dirty="0" smtClean="0">
                <a:solidFill>
                  <a:schemeClr val="tx2"/>
                </a:solidFill>
              </a:rPr>
              <a:t>.</a:t>
            </a:r>
            <a:r>
              <a:rPr lang="en-GB" sz="24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These do not replace your </a:t>
            </a:r>
            <a:r>
              <a:rPr lang="en-GB" sz="2400" b="1" dirty="0" smtClean="0">
                <a:solidFill>
                  <a:schemeClr val="tx2"/>
                </a:solidFill>
              </a:rPr>
              <a:t>professional judgement </a:t>
            </a:r>
            <a:r>
              <a:rPr lang="en-GB" sz="2400" dirty="0" smtClean="0">
                <a:solidFill>
                  <a:schemeClr val="tx2"/>
                </a:solidFill>
              </a:rPr>
              <a:t>– if in any doubt phone the Adult MASH team to discuss the case with them first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If you only have time to look at one bit of the concerns guidance, look at the tools! Why not print and laminate them for your team as a reference guide?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5993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7086" y="513819"/>
            <a:ext cx="8640959" cy="1252728"/>
          </a:xfrm>
        </p:spPr>
        <p:txBody>
          <a:bodyPr>
            <a:normAutofit/>
          </a:bodyPr>
          <a:lstStyle/>
          <a:p>
            <a:r>
              <a:rPr lang="en-GB" dirty="0" smtClean="0">
                <a:cs typeface="Arial" panose="020B0604020202020204" pitchFamily="34" charset="0"/>
              </a:rPr>
              <a:t>Example page from tools</a:t>
            </a:r>
            <a:endParaRPr lang="en-GB" dirty="0"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86" y="1140183"/>
            <a:ext cx="10823539" cy="570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705" y="1531917"/>
            <a:ext cx="8596668" cy="4702629"/>
          </a:xfrm>
        </p:spPr>
        <p:txBody>
          <a:bodyPr>
            <a:normAutofit/>
          </a:bodyPr>
          <a:lstStyle/>
          <a:p>
            <a:r>
              <a:rPr lang="en-GB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Safeguarding Concerns </a:t>
            </a:r>
            <a:r>
              <a:rPr lang="en-GB" sz="2200" dirty="0">
                <a:solidFill>
                  <a:schemeClr val="tx1"/>
                </a:solidFill>
                <a:cs typeface="Arial" panose="020B0604020202020204" pitchFamily="34" charset="0"/>
              </a:rPr>
              <a:t>Guidance </a:t>
            </a:r>
            <a:r>
              <a:rPr lang="en-GB" sz="22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https://www.portsmouthsab.uk/procedures</a:t>
            </a:r>
            <a:r>
              <a:rPr lang="en-GB" sz="2200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/</a:t>
            </a:r>
            <a:r>
              <a:rPr lang="en-GB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endParaRPr lang="en-GB" sz="2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GB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One </a:t>
            </a:r>
            <a:r>
              <a:rPr lang="en-GB" sz="2200" dirty="0">
                <a:solidFill>
                  <a:schemeClr val="tx1"/>
                </a:solidFill>
                <a:cs typeface="Arial" panose="020B0604020202020204" pitchFamily="34" charset="0"/>
              </a:rPr>
              <a:t>Minute Guides for Practitioners </a:t>
            </a:r>
            <a:r>
              <a:rPr lang="en-GB" sz="22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https://www.portsmouthsab.uk/information-resources-2/</a:t>
            </a:r>
            <a:r>
              <a:rPr lang="en-GB" sz="22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GB" sz="2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endParaRPr lang="en-GB" sz="2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Animated video explaining the safeguarding process </a:t>
            </a:r>
            <a:r>
              <a:rPr lang="en-US" sz="2200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https://</a:t>
            </a:r>
            <a:r>
              <a:rPr lang="en-US" sz="2200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youtu.be/ToOu2wlkHsw</a:t>
            </a:r>
            <a:r>
              <a:rPr lang="en-US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</a:p>
          <a:p>
            <a:endParaRPr lang="en-US" sz="2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Questions? Contact the PSAB </a:t>
            </a:r>
            <a:r>
              <a:rPr lang="en-US" sz="2200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PSAB@portsmouthcc.fgov.uk</a:t>
            </a:r>
            <a:r>
              <a:rPr lang="en-US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 or Portsmouth Adult MASH </a:t>
            </a:r>
            <a:r>
              <a:rPr lang="en-GB" u="sng" dirty="0" smtClean="0">
                <a:hlinkClick r:id="rId7"/>
              </a:rPr>
              <a:t>PortsmouthAdultMASH@portsmouthcc.gov.uk</a:t>
            </a:r>
            <a:r>
              <a:rPr lang="en-GB" u="sng" dirty="0" smtClean="0"/>
              <a:t> </a:t>
            </a:r>
            <a:endParaRPr lang="en-US" sz="22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cs typeface="Arial" panose="020B0604020202020204" pitchFamily="34" charset="0"/>
              </a:rPr>
              <a:t>Further information</a:t>
            </a: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1079</TotalTime>
  <Words>417</Words>
  <Application>Microsoft Office PowerPoint</Application>
  <PresentationFormat>Widescreen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4LSAB Safeguarding Concerns Guidance  October 2020  </vt:lpstr>
      <vt:lpstr>4LSAB Safeguarding Concerns Guidance</vt:lpstr>
      <vt:lpstr>4LSAB Safeguarding Concerns Guidance</vt:lpstr>
      <vt:lpstr>4LSAB Safeguarding Concerns Guidance</vt:lpstr>
      <vt:lpstr>4LSAB Safeguarding Concerns Guidance</vt:lpstr>
      <vt:lpstr>Tools to support decision making</vt:lpstr>
      <vt:lpstr>Example page from tools</vt:lpstr>
      <vt:lpstr>Further information</vt:lpstr>
    </vt:vector>
  </TitlesOfParts>
  <Company>Portsmouth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Social Care</dc:title>
  <dc:creator>Roberts, Rachael</dc:creator>
  <cp:lastModifiedBy>Lawrence, Alison</cp:lastModifiedBy>
  <cp:revision>55</cp:revision>
  <cp:lastPrinted>2019-11-22T15:57:45Z</cp:lastPrinted>
  <dcterms:created xsi:type="dcterms:W3CDTF">2019-11-07T14:38:10Z</dcterms:created>
  <dcterms:modified xsi:type="dcterms:W3CDTF">2020-10-08T18:08:56Z</dcterms:modified>
</cp:coreProperties>
</file>